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78" r:id="rId2"/>
    <p:sldId id="280" r:id="rId3"/>
    <p:sldId id="281" r:id="rId4"/>
    <p:sldId id="270" r:id="rId5"/>
    <p:sldId id="271" r:id="rId6"/>
    <p:sldId id="272" r:id="rId7"/>
    <p:sldId id="273" r:id="rId8"/>
    <p:sldId id="264" r:id="rId9"/>
    <p:sldId id="265" r:id="rId10"/>
    <p:sldId id="275" r:id="rId11"/>
    <p:sldId id="279" r:id="rId12"/>
    <p:sldId id="27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54" d="100"/>
          <a:sy n="54" d="100"/>
        </p:scale>
        <p:origin x="26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4.jpe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48.jpg"/><Relationship Id="rId5" Type="http://schemas.openxmlformats.org/officeDocument/2006/relationships/image" Target="../media/image43.png"/><Relationship Id="rId15" Type="http://schemas.openxmlformats.org/officeDocument/2006/relationships/image" Target="../media/image51.jpg"/><Relationship Id="rId10" Type="http://schemas.openxmlformats.org/officeDocument/2006/relationships/image" Target="../media/image47.jpg"/><Relationship Id="rId4" Type="http://schemas.openxmlformats.org/officeDocument/2006/relationships/image" Target="../media/image36.jpg"/><Relationship Id="rId9" Type="http://schemas.openxmlformats.org/officeDocument/2006/relationships/image" Target="../media/image46.jpg"/><Relationship Id="rId14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15.wdp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4.wdp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microsoft.com/office/2007/relationships/hdphoto" Target="../media/hdphoto8.wdp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microsoft.com/office/2007/relationships/hdphoto" Target="../media/hdphoto11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図 84" descr="背景パターン&#10;&#10;自動的に生成された説明">
            <a:extLst>
              <a:ext uri="{FF2B5EF4-FFF2-40B4-BE49-F238E27FC236}">
                <a16:creationId xmlns:a16="http://schemas.microsoft.com/office/drawing/2014/main" id="{1AE39D88-5DDF-04A5-B5EF-9075B02D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3094607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6" name="図 85" descr="背景パターン&#10;&#10;自動的に生成された説明">
            <a:extLst>
              <a:ext uri="{FF2B5EF4-FFF2-40B4-BE49-F238E27FC236}">
                <a16:creationId xmlns:a16="http://schemas.microsoft.com/office/drawing/2014/main" id="{4F389A43-B7EF-CC06-CFDC-7A2C090D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3495179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209372" y="157221"/>
            <a:ext cx="6439256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13789"/>
                <a:gd name="adj2" fmla="val 0"/>
              </a:avLst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ムービー制作秘話</a:t>
            </a:r>
          </a:p>
        </p:txBody>
      </p:sp>
      <p:pic>
        <p:nvPicPr>
          <p:cNvPr id="7" name="図 6" descr="屋外のオブジェ, 巣蜜 が含まれている画像&#10;&#10;自動的に生成された説明">
            <a:extLst>
              <a:ext uri="{FF2B5EF4-FFF2-40B4-BE49-F238E27FC236}">
                <a16:creationId xmlns:a16="http://schemas.microsoft.com/office/drawing/2014/main" id="{7B7981D1-9522-1D56-BFAD-8FD0843F9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" y="5769834"/>
            <a:ext cx="2522253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CDC5E1-0D05-5188-0B60-7F42AD9F52DC}"/>
              </a:ext>
            </a:extLst>
          </p:cNvPr>
          <p:cNvSpPr txBox="1"/>
          <p:nvPr/>
        </p:nvSpPr>
        <p:spPr>
          <a:xfrm>
            <a:off x="770972" y="5136980"/>
            <a:ext cx="5586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結果、当時の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最新のマップ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を再現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38D3B85C-BC7F-046D-8445-A4061674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95" flipH="1">
            <a:off x="5613169" y="1046035"/>
            <a:ext cx="1172052" cy="55990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0000"/>
              </a:schemeClr>
            </a:glow>
          </a:effectLst>
        </p:spPr>
      </p:pic>
      <p:pic>
        <p:nvPicPr>
          <p:cNvPr id="68" name="図 67" descr="プラスチックの容器&#10;&#10;中程度の精度で自動的に生成された説明">
            <a:extLst>
              <a:ext uri="{FF2B5EF4-FFF2-40B4-BE49-F238E27FC236}">
                <a16:creationId xmlns:a16="http://schemas.microsoft.com/office/drawing/2014/main" id="{2FBCBD54-91B4-2977-C7AB-8575BE29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0" y="3314680"/>
            <a:ext cx="1254148" cy="1418768"/>
          </a:xfrm>
          <a:prstGeom prst="rect">
            <a:avLst/>
          </a:prstGeom>
        </p:spPr>
      </p:pic>
      <p:pic>
        <p:nvPicPr>
          <p:cNvPr id="70" name="図 69" descr="スイーツ, 食品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2C4982EB-9C8B-0667-0D06-F9EC5FD3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97" y="2296168"/>
            <a:ext cx="1213690" cy="1263397"/>
          </a:xfrm>
          <a:prstGeom prst="rect">
            <a:avLst/>
          </a:prstGeom>
        </p:spPr>
      </p:pic>
      <p:pic>
        <p:nvPicPr>
          <p:cNvPr id="72" name="図 71" descr="記号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DE68CA69-38FA-FCF2-2754-60E1F47C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6" y="1010865"/>
            <a:ext cx="1548401" cy="1548401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2C83B4D-53DA-F8FE-DF1F-ACFE7B71F99B}"/>
              </a:ext>
            </a:extLst>
          </p:cNvPr>
          <p:cNvSpPr txBox="1"/>
          <p:nvPr/>
        </p:nvSpPr>
        <p:spPr>
          <a:xfrm>
            <a:off x="-63110" y="452581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日常にある六角形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を撮影する毎日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913660C-1598-4810-AD98-3AFC67EB0C7B}"/>
              </a:ext>
            </a:extLst>
          </p:cNvPr>
          <p:cNvSpPr txBox="1"/>
          <p:nvPr/>
        </p:nvSpPr>
        <p:spPr>
          <a:xfrm>
            <a:off x="2953186" y="106831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コアラのマーチ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4CBE375-0975-A283-26C2-3A143BBDDEC1}"/>
              </a:ext>
            </a:extLst>
          </p:cNvPr>
          <p:cNvSpPr txBox="1"/>
          <p:nvPr/>
        </p:nvSpPr>
        <p:spPr>
          <a:xfrm>
            <a:off x="2909130" y="22465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2">
                      <a:lumMod val="75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パイの実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2">
                    <a:lumMod val="75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E9E44BA-FD6C-8891-0B1C-78427E2AF5DD}"/>
              </a:ext>
            </a:extLst>
          </p:cNvPr>
          <p:cNvSpPr txBox="1"/>
          <p:nvPr/>
        </p:nvSpPr>
        <p:spPr>
          <a:xfrm>
            <a:off x="2344014" y="34579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lumMod val="50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ラムネの容器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lumMod val="50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FBD52D-EABA-F43E-3009-9FB95F965AF3}"/>
              </a:ext>
            </a:extLst>
          </p:cNvPr>
          <p:cNvSpPr txBox="1"/>
          <p:nvPr/>
        </p:nvSpPr>
        <p:spPr>
          <a:xfrm>
            <a:off x="3225157" y="154324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これも六角形だ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C4B1F89-3B3F-1EFD-8451-79264E2FF90C}"/>
              </a:ext>
            </a:extLst>
          </p:cNvPr>
          <p:cNvSpPr txBox="1"/>
          <p:nvPr/>
        </p:nvSpPr>
        <p:spPr>
          <a:xfrm>
            <a:off x="2973720" y="2725346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0517C51-2015-36E7-6378-C1FD84716372}"/>
              </a:ext>
            </a:extLst>
          </p:cNvPr>
          <p:cNvSpPr txBox="1"/>
          <p:nvPr/>
        </p:nvSpPr>
        <p:spPr>
          <a:xfrm>
            <a:off x="2354590" y="4001223"/>
            <a:ext cx="365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裏側から見るとこれも六角形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4" name="図 53" descr="背景パターン&#10;&#10;自動的に生成された説明">
            <a:extLst>
              <a:ext uri="{FF2B5EF4-FFF2-40B4-BE49-F238E27FC236}">
                <a16:creationId xmlns:a16="http://schemas.microsoft.com/office/drawing/2014/main" id="{7EFAB1A7-7C3F-613C-4184-195BBB1E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7178356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図 54" descr="背景パターン&#10;&#10;自動的に生成された説明">
            <a:extLst>
              <a:ext uri="{FF2B5EF4-FFF2-40B4-BE49-F238E27FC236}">
                <a16:creationId xmlns:a16="http://schemas.microsoft.com/office/drawing/2014/main" id="{78EF4FF0-F3AD-9922-A2AE-857ABDB3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757892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6" name="図 55" descr="背景パターン&#10;&#10;自動的に生成された説明">
            <a:extLst>
              <a:ext uri="{FF2B5EF4-FFF2-40B4-BE49-F238E27FC236}">
                <a16:creationId xmlns:a16="http://schemas.microsoft.com/office/drawing/2014/main" id="{7ED85A49-8CF3-BDAB-5D8E-BF5CE9B6E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5401" y="7968234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1" name="図 80" descr="背景パターン&#10;&#10;自動的に生成された説明">
            <a:extLst>
              <a:ext uri="{FF2B5EF4-FFF2-40B4-BE49-F238E27FC236}">
                <a16:creationId xmlns:a16="http://schemas.microsoft.com/office/drawing/2014/main" id="{40C29F3A-5193-D0F8-A3F5-7641F15C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53383" y="678817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DFA54F-38C9-2749-65D8-F97011E63E50}"/>
              </a:ext>
            </a:extLst>
          </p:cNvPr>
          <p:cNvSpPr txBox="1"/>
          <p:nvPr/>
        </p:nvSpPr>
        <p:spPr>
          <a:xfrm>
            <a:off x="6219565" y="1653761"/>
            <a:ext cx="553998" cy="82708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撮影中に生まれた名言「あ、アホウドリが飛んできた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棒読み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A72620-7597-E472-333C-429466E57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27021" r="29502" b="40286"/>
          <a:stretch/>
        </p:blipFill>
        <p:spPr>
          <a:xfrm>
            <a:off x="2820257" y="5769833"/>
            <a:ext cx="3305899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BE39C5C-8DBA-45A3-3DA9-A32EE82BB222}"/>
              </a:ext>
            </a:extLst>
          </p:cNvPr>
          <p:cNvSpPr txBox="1"/>
          <p:nvPr/>
        </p:nvSpPr>
        <p:spPr>
          <a:xfrm>
            <a:off x="5792418" y="1276271"/>
            <a:ext cx="569387" cy="24699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25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25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ヶ月</a:t>
            </a:r>
            <a:r>
              <a:rPr kumimoji="1" lang="ja-JP" altLang="en-US" sz="2000" dirty="0">
                <a:effectLst>
                  <a:glow rad="1397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擦られた</a:t>
            </a:r>
            <a:r>
              <a:rPr kumimoji="1" lang="ja-JP" altLang="en-US" sz="2000" dirty="0">
                <a:effectLst>
                  <a:glow rad="139700">
                    <a:srgbClr val="FFC000">
                      <a:alpha val="8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伝説</a:t>
            </a:r>
            <a:endParaRPr kumimoji="1" lang="ja-JP" altLang="en-US" sz="2500" dirty="0">
              <a:effectLst>
                <a:glow rad="139700">
                  <a:srgbClr val="FFC000">
                    <a:alpha val="80000"/>
                  </a:srgb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7301DD29-5DB5-F7C5-D713-EECD5DD7CF6B}"/>
              </a:ext>
            </a:extLst>
          </p:cNvPr>
          <p:cNvSpPr/>
          <p:nvPr/>
        </p:nvSpPr>
        <p:spPr>
          <a:xfrm>
            <a:off x="1869204" y="4846318"/>
            <a:ext cx="5551106" cy="5120636"/>
          </a:xfrm>
          <a:custGeom>
            <a:avLst/>
            <a:gdLst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1711362 w 5551106"/>
              <a:gd name="connsiteY21" fmla="*/ 2557016 h 5120636"/>
              <a:gd name="connsiteX22" fmla="*/ 1711402 w 5551106"/>
              <a:gd name="connsiteY22" fmla="*/ 255693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1711362 w 5551106"/>
              <a:gd name="connsiteY22" fmla="*/ 255701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27" fmla="*/ 2134579 w 5551106"/>
              <a:gd name="connsiteY27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426833 w 5551106"/>
              <a:gd name="connsiteY22" fmla="*/ 2556936 h 5120636"/>
              <a:gd name="connsiteX23" fmla="*/ 0 w 5551106"/>
              <a:gd name="connsiteY23" fmla="*/ 1703270 h 5120636"/>
              <a:gd name="connsiteX24" fmla="*/ 426833 w 5551106"/>
              <a:gd name="connsiteY24" fmla="*/ 849603 h 5120636"/>
              <a:gd name="connsiteX25" fmla="*/ 1709778 w 5551106"/>
              <a:gd name="connsiteY25" fmla="*/ 849603 h 5120636"/>
              <a:gd name="connsiteX26" fmla="*/ 2134579 w 5551106"/>
              <a:gd name="connsiteY26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2139828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426833 w 5551106"/>
              <a:gd name="connsiteY21" fmla="*/ 2556936 h 5120636"/>
              <a:gd name="connsiteX22" fmla="*/ 0 w 5551106"/>
              <a:gd name="connsiteY22" fmla="*/ 1703270 h 5120636"/>
              <a:gd name="connsiteX23" fmla="*/ 426833 w 5551106"/>
              <a:gd name="connsiteY23" fmla="*/ 849603 h 5120636"/>
              <a:gd name="connsiteX24" fmla="*/ 1709778 w 5551106"/>
              <a:gd name="connsiteY24" fmla="*/ 849603 h 5120636"/>
              <a:gd name="connsiteX25" fmla="*/ 2134579 w 5551106"/>
              <a:gd name="connsiteY25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2139828 w 5551106"/>
              <a:gd name="connsiteY2" fmla="*/ 3411808 h 5120636"/>
              <a:gd name="connsiteX3" fmla="*/ 2134579 w 5551106"/>
              <a:gd name="connsiteY3" fmla="*/ 0 h 5120636"/>
              <a:gd name="connsiteX4" fmla="*/ 3421303 w 5551106"/>
              <a:gd name="connsiteY4" fmla="*/ 0 h 5120636"/>
              <a:gd name="connsiteX5" fmla="*/ 3848136 w 5551106"/>
              <a:gd name="connsiteY5" fmla="*/ 853667 h 5120636"/>
              <a:gd name="connsiteX6" fmla="*/ 3844286 w 5551106"/>
              <a:gd name="connsiteY6" fmla="*/ 861367 h 5120636"/>
              <a:gd name="connsiteX7" fmla="*/ 5124121 w 5551106"/>
              <a:gd name="connsiteY7" fmla="*/ 861367 h 5120636"/>
              <a:gd name="connsiteX8" fmla="*/ 5550954 w 5551106"/>
              <a:gd name="connsiteY8" fmla="*/ 1715034 h 5120636"/>
              <a:gd name="connsiteX9" fmla="*/ 5125005 w 5551106"/>
              <a:gd name="connsiteY9" fmla="*/ 2566932 h 5120636"/>
              <a:gd name="connsiteX10" fmla="*/ 5551106 w 5551106"/>
              <a:gd name="connsiteY10" fmla="*/ 3419134 h 5120636"/>
              <a:gd name="connsiteX11" fmla="*/ 5124273 w 5551106"/>
              <a:gd name="connsiteY11" fmla="*/ 4272800 h 5120636"/>
              <a:gd name="connsiteX12" fmla="*/ 3842833 w 5551106"/>
              <a:gd name="connsiteY12" fmla="*/ 4272800 h 5120636"/>
              <a:gd name="connsiteX13" fmla="*/ 3418915 w 5551106"/>
              <a:gd name="connsiteY13" fmla="*/ 5120636 h 5120636"/>
              <a:gd name="connsiteX14" fmla="*/ 2132191 w 5551106"/>
              <a:gd name="connsiteY14" fmla="*/ 5120636 h 5120636"/>
              <a:gd name="connsiteX15" fmla="*/ 1705358 w 5551106"/>
              <a:gd name="connsiteY15" fmla="*/ 4266970 h 5120636"/>
              <a:gd name="connsiteX16" fmla="*/ 1706668 w 5551106"/>
              <a:gd name="connsiteY16" fmla="*/ 4264349 h 5120636"/>
              <a:gd name="connsiteX17" fmla="*/ 426833 w 5551106"/>
              <a:gd name="connsiteY17" fmla="*/ 4264349 h 5120636"/>
              <a:gd name="connsiteX18" fmla="*/ 0 w 5551106"/>
              <a:gd name="connsiteY18" fmla="*/ 3410683 h 5120636"/>
              <a:gd name="connsiteX19" fmla="*/ 426833 w 5551106"/>
              <a:gd name="connsiteY19" fmla="*/ 2557016 h 5120636"/>
              <a:gd name="connsiteX20" fmla="*/ 426833 w 5551106"/>
              <a:gd name="connsiteY20" fmla="*/ 2556936 h 5120636"/>
              <a:gd name="connsiteX21" fmla="*/ 0 w 5551106"/>
              <a:gd name="connsiteY21" fmla="*/ 1703270 h 5120636"/>
              <a:gd name="connsiteX22" fmla="*/ 426833 w 5551106"/>
              <a:gd name="connsiteY22" fmla="*/ 849603 h 5120636"/>
              <a:gd name="connsiteX23" fmla="*/ 1709778 w 5551106"/>
              <a:gd name="connsiteY23" fmla="*/ 849603 h 5120636"/>
              <a:gd name="connsiteX24" fmla="*/ 2134579 w 5551106"/>
              <a:gd name="connsiteY24" fmla="*/ 0 h 5120636"/>
              <a:gd name="connsiteX0" fmla="*/ 2134579 w 5551106"/>
              <a:gd name="connsiteY0" fmla="*/ 0 h 5120636"/>
              <a:gd name="connsiteX1" fmla="*/ 3421303 w 5551106"/>
              <a:gd name="connsiteY1" fmla="*/ 0 h 5120636"/>
              <a:gd name="connsiteX2" fmla="*/ 3848136 w 5551106"/>
              <a:gd name="connsiteY2" fmla="*/ 853667 h 5120636"/>
              <a:gd name="connsiteX3" fmla="*/ 3844286 w 5551106"/>
              <a:gd name="connsiteY3" fmla="*/ 861367 h 5120636"/>
              <a:gd name="connsiteX4" fmla="*/ 5124121 w 5551106"/>
              <a:gd name="connsiteY4" fmla="*/ 861367 h 5120636"/>
              <a:gd name="connsiteX5" fmla="*/ 5550954 w 5551106"/>
              <a:gd name="connsiteY5" fmla="*/ 1715034 h 5120636"/>
              <a:gd name="connsiteX6" fmla="*/ 5125005 w 5551106"/>
              <a:gd name="connsiteY6" fmla="*/ 2566932 h 5120636"/>
              <a:gd name="connsiteX7" fmla="*/ 5551106 w 5551106"/>
              <a:gd name="connsiteY7" fmla="*/ 3419134 h 5120636"/>
              <a:gd name="connsiteX8" fmla="*/ 5124273 w 5551106"/>
              <a:gd name="connsiteY8" fmla="*/ 4272800 h 5120636"/>
              <a:gd name="connsiteX9" fmla="*/ 3842833 w 5551106"/>
              <a:gd name="connsiteY9" fmla="*/ 4272800 h 5120636"/>
              <a:gd name="connsiteX10" fmla="*/ 3418915 w 5551106"/>
              <a:gd name="connsiteY10" fmla="*/ 5120636 h 5120636"/>
              <a:gd name="connsiteX11" fmla="*/ 2132191 w 5551106"/>
              <a:gd name="connsiteY11" fmla="*/ 5120636 h 5120636"/>
              <a:gd name="connsiteX12" fmla="*/ 1705358 w 5551106"/>
              <a:gd name="connsiteY12" fmla="*/ 4266970 h 5120636"/>
              <a:gd name="connsiteX13" fmla="*/ 1706668 w 5551106"/>
              <a:gd name="connsiteY13" fmla="*/ 4264349 h 5120636"/>
              <a:gd name="connsiteX14" fmla="*/ 426833 w 5551106"/>
              <a:gd name="connsiteY14" fmla="*/ 4264349 h 5120636"/>
              <a:gd name="connsiteX15" fmla="*/ 0 w 5551106"/>
              <a:gd name="connsiteY15" fmla="*/ 3410683 h 5120636"/>
              <a:gd name="connsiteX16" fmla="*/ 426833 w 5551106"/>
              <a:gd name="connsiteY16" fmla="*/ 2557016 h 5120636"/>
              <a:gd name="connsiteX17" fmla="*/ 426833 w 5551106"/>
              <a:gd name="connsiteY17" fmla="*/ 2556936 h 5120636"/>
              <a:gd name="connsiteX18" fmla="*/ 0 w 5551106"/>
              <a:gd name="connsiteY18" fmla="*/ 1703270 h 5120636"/>
              <a:gd name="connsiteX19" fmla="*/ 426833 w 5551106"/>
              <a:gd name="connsiteY19" fmla="*/ 849603 h 5120636"/>
              <a:gd name="connsiteX20" fmla="*/ 1709778 w 5551106"/>
              <a:gd name="connsiteY20" fmla="*/ 849603 h 5120636"/>
              <a:gd name="connsiteX21" fmla="*/ 2134579 w 5551106"/>
              <a:gd name="connsiteY21" fmla="*/ 0 h 512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51106" h="5120636">
                <a:moveTo>
                  <a:pt x="2134579" y="0"/>
                </a:moveTo>
                <a:lnTo>
                  <a:pt x="3421303" y="0"/>
                </a:lnTo>
                <a:lnTo>
                  <a:pt x="3848136" y="853667"/>
                </a:lnTo>
                <a:lnTo>
                  <a:pt x="3844286" y="861367"/>
                </a:lnTo>
                <a:lnTo>
                  <a:pt x="5124121" y="861367"/>
                </a:lnTo>
                <a:lnTo>
                  <a:pt x="5550954" y="1715034"/>
                </a:lnTo>
                <a:lnTo>
                  <a:pt x="5125005" y="2566932"/>
                </a:lnTo>
                <a:lnTo>
                  <a:pt x="5551106" y="3419134"/>
                </a:lnTo>
                <a:lnTo>
                  <a:pt x="5124273" y="4272800"/>
                </a:lnTo>
                <a:lnTo>
                  <a:pt x="3842833" y="4272800"/>
                </a:lnTo>
                <a:lnTo>
                  <a:pt x="3418915" y="5120636"/>
                </a:lnTo>
                <a:lnTo>
                  <a:pt x="2132191" y="5120636"/>
                </a:lnTo>
                <a:lnTo>
                  <a:pt x="1705358" y="4266970"/>
                </a:lnTo>
                <a:lnTo>
                  <a:pt x="1706668" y="4264349"/>
                </a:lnTo>
                <a:lnTo>
                  <a:pt x="426833" y="4264349"/>
                </a:lnTo>
                <a:lnTo>
                  <a:pt x="0" y="3410683"/>
                </a:lnTo>
                <a:lnTo>
                  <a:pt x="426833" y="2557016"/>
                </a:lnTo>
                <a:lnTo>
                  <a:pt x="426833" y="2556936"/>
                </a:lnTo>
                <a:lnTo>
                  <a:pt x="0" y="1703270"/>
                </a:lnTo>
                <a:lnTo>
                  <a:pt x="426833" y="849603"/>
                </a:lnTo>
                <a:lnTo>
                  <a:pt x="1709778" y="849603"/>
                </a:lnTo>
                <a:lnTo>
                  <a:pt x="2134579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3C40D406-9644-3F54-B1A4-DC0E80F4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67" b="96204" l="30412" r="56034">
                        <a14:foregroundMark x1="42753" y1="59128" x2="46816" y2="61147"/>
                        <a14:foregroundMark x1="42602" y1="58805" x2="48332" y2="59693"/>
                        <a14:foregroundMark x1="38751" y1="71365" x2="34051" y2="92528"/>
                        <a14:foregroundMark x1="34142" y1="76171" x2="31747" y2="96204"/>
                        <a14:foregroundMark x1="31747" y1="96204" x2="32777" y2="95719"/>
                        <a14:backgroundMark x1="51607" y1="49273" x2="52244" y2="52544"/>
                        <a14:backgroundMark x1="49151" y1="44669" x2="53942" y2="55008"/>
                        <a14:backgroundMark x1="50667" y1="55089" x2="53608" y2="58603"/>
                        <a14:backgroundMark x1="32838" y1="56260" x2="32626" y2="63732"/>
                        <a14:backgroundMark x1="33081" y1="58724" x2="33566" y2="6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38336" r="40761" b="22420"/>
          <a:stretch/>
        </p:blipFill>
        <p:spPr>
          <a:xfrm rot="538746">
            <a:off x="-742474" y="3039404"/>
            <a:ext cx="3055247" cy="281245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158" r="2592" b="660"/>
          <a:stretch/>
        </p:blipFill>
        <p:spPr>
          <a:xfrm>
            <a:off x="1868962" y="3973142"/>
            <a:ext cx="2134438" cy="1698932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63244" y="1401317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7319" b="-1"/>
          <a:stretch/>
        </p:blipFill>
        <p:spPr>
          <a:xfrm>
            <a:off x="1868962" y="2246428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587355" y="1375562"/>
            <a:ext cx="2134438" cy="170341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612" r="7685" b="460"/>
          <a:stretch/>
        </p:blipFill>
        <p:spPr>
          <a:xfrm>
            <a:off x="3587355" y="3108980"/>
            <a:ext cx="2134438" cy="170733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418743" y="125593"/>
            <a:ext cx="602051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r>
              <a:rPr kumimoji="1" lang="ja-JP" altLang="en-US" sz="6600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ブース制作秘話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194A42C-7FA0-B08C-0FB6-99F833BB0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9"/>
          <a:stretch/>
        </p:blipFill>
        <p:spPr>
          <a:xfrm rot="13348488">
            <a:off x="5765587" y="3961486"/>
            <a:ext cx="655444" cy="128891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0DAB1B0-F835-78C4-50B9-4C1FC0BF49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556" b="82917" l="47266" r="56406">
                        <a14:foregroundMark x1="49846" y1="77023" x2="50633" y2="76924"/>
                        <a14:foregroundMark x1="49375" y1="77083" x2="49817" y2="77027"/>
                        <a14:backgroundMark x1="51641" y1="68333" x2="54928" y2="70629"/>
                        <a14:backgroundMark x1="51484" y1="80417" x2="57500" y2="78056"/>
                        <a14:backgroundMark x1="51641" y1="79306" x2="54297" y2="77361"/>
                        <a14:backgroundMark x1="51406" y1="78472" x2="54141" y2="77083"/>
                        <a14:backgroundMark x1="51094" y1="78889" x2="53047" y2="77222"/>
                        <a14:backgroundMark x1="51300" y1="77571" x2="52734" y2="76806"/>
                        <a14:backgroundMark x1="52734" y1="76806" x2="52969" y2="76389"/>
                        <a14:backgroundMark x1="50234" y1="70000" x2="52109" y2="70972"/>
                        <a14:backgroundMark x1="52109" y1="70972" x2="53438" y2="72778"/>
                        <a14:backgroundMark x1="52656" y1="71389" x2="50234" y2="70556"/>
                        <a14:backgroundMark x1="51379" y1="77340" x2="52344" y2="76944"/>
                        <a14:backgroundMark x1="55547" y1="70972" x2="55937" y2="79861"/>
                        <a14:backgroundMark x1="55937" y1="79861" x2="55937" y2="79861"/>
                        <a14:backgroundMark x1="49375" y1="80972" x2="49297" y2="79306"/>
                        <a14:backgroundMark x1="49219" y1="81111" x2="49219" y2="80000"/>
                        <a14:backgroundMark x1="49219" y1="80417" x2="49375" y2="79306"/>
                        <a14:backgroundMark x1="49453" y1="79306" x2="49766" y2="78611"/>
                        <a14:backgroundMark x1="50234" y1="78056" x2="52969" y2="77917"/>
                        <a14:backgroundMark x1="50234" y1="77917" x2="52969" y2="77917"/>
                        <a14:backgroundMark x1="49688" y1="78333" x2="48984" y2="80833"/>
                        <a14:backgroundMark x1="48984" y1="80694" x2="49609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82" t="63929" r="44207" b="14921"/>
          <a:stretch/>
        </p:blipFill>
        <p:spPr>
          <a:xfrm rot="6564833">
            <a:off x="2151228" y="7607724"/>
            <a:ext cx="1201916" cy="1519244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0308995-A345-F4B0-940D-1D989EA09C5F}"/>
              </a:ext>
            </a:extLst>
          </p:cNvPr>
          <p:cNvSpPr/>
          <p:nvPr/>
        </p:nvSpPr>
        <p:spPr>
          <a:xfrm>
            <a:off x="-277316" y="6268073"/>
            <a:ext cx="2170992" cy="3451950"/>
          </a:xfrm>
          <a:custGeom>
            <a:avLst/>
            <a:gdLst>
              <a:gd name="connsiteX0" fmla="*/ 431495 w 2170992"/>
              <a:gd name="connsiteY0" fmla="*/ 0 h 3451950"/>
              <a:gd name="connsiteX1" fmla="*/ 1739498 w 2170992"/>
              <a:gd name="connsiteY1" fmla="*/ 0 h 3451950"/>
              <a:gd name="connsiteX2" fmla="*/ 2170992 w 2170992"/>
              <a:gd name="connsiteY2" fmla="*/ 862988 h 3451950"/>
              <a:gd name="connsiteX3" fmla="*/ 1739498 w 2170992"/>
              <a:gd name="connsiteY3" fmla="*/ 1725975 h 3451950"/>
              <a:gd name="connsiteX4" fmla="*/ 1739497 w 2170992"/>
              <a:gd name="connsiteY4" fmla="*/ 1725975 h 3451950"/>
              <a:gd name="connsiteX5" fmla="*/ 2170991 w 2170992"/>
              <a:gd name="connsiteY5" fmla="*/ 2588963 h 3451950"/>
              <a:gd name="connsiteX6" fmla="*/ 1739497 w 2170992"/>
              <a:gd name="connsiteY6" fmla="*/ 3451950 h 3451950"/>
              <a:gd name="connsiteX7" fmla="*/ 431494 w 2170992"/>
              <a:gd name="connsiteY7" fmla="*/ 3451950 h 3451950"/>
              <a:gd name="connsiteX8" fmla="*/ 0 w 2170992"/>
              <a:gd name="connsiteY8" fmla="*/ 2588963 h 3451950"/>
              <a:gd name="connsiteX9" fmla="*/ 431494 w 2170992"/>
              <a:gd name="connsiteY9" fmla="*/ 1725975 h 3451950"/>
              <a:gd name="connsiteX10" fmla="*/ 431495 w 2170992"/>
              <a:gd name="connsiteY10" fmla="*/ 1725975 h 3451950"/>
              <a:gd name="connsiteX11" fmla="*/ 1 w 2170992"/>
              <a:gd name="connsiteY11" fmla="*/ 862988 h 345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992" h="3451950">
                <a:moveTo>
                  <a:pt x="431495" y="0"/>
                </a:moveTo>
                <a:lnTo>
                  <a:pt x="1739498" y="0"/>
                </a:lnTo>
                <a:lnTo>
                  <a:pt x="2170992" y="862988"/>
                </a:lnTo>
                <a:lnTo>
                  <a:pt x="1739498" y="1725975"/>
                </a:lnTo>
                <a:lnTo>
                  <a:pt x="1739497" y="1725975"/>
                </a:lnTo>
                <a:lnTo>
                  <a:pt x="2170991" y="2588963"/>
                </a:lnTo>
                <a:lnTo>
                  <a:pt x="1739497" y="3451950"/>
                </a:lnTo>
                <a:lnTo>
                  <a:pt x="431494" y="3451950"/>
                </a:lnTo>
                <a:lnTo>
                  <a:pt x="0" y="2588963"/>
                </a:lnTo>
                <a:lnTo>
                  <a:pt x="431494" y="1725975"/>
                </a:lnTo>
                <a:lnTo>
                  <a:pt x="431495" y="1725975"/>
                </a:lnTo>
                <a:lnTo>
                  <a:pt x="1" y="862988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239C13-7994-E16E-7ABA-02F198C6ABD3}"/>
              </a:ext>
            </a:extLst>
          </p:cNvPr>
          <p:cNvSpPr txBox="1"/>
          <p:nvPr/>
        </p:nvSpPr>
        <p:spPr>
          <a:xfrm>
            <a:off x="2196367" y="5430544"/>
            <a:ext cx="4724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ゲーム本体の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進捗が早く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力を入れる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ことができた。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0A5914-9BAE-6426-16CF-4FA1A4E90567}"/>
              </a:ext>
            </a:extLst>
          </p:cNvPr>
          <p:cNvSpPr txBox="1"/>
          <p:nvPr/>
        </p:nvSpPr>
        <p:spPr>
          <a:xfrm>
            <a:off x="1874047" y="6324535"/>
            <a:ext cx="3873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装飾が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大きくなる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こともあり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も意識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21AC84-C14E-FED1-9BC5-B72F5CA447DF}"/>
              </a:ext>
            </a:extLst>
          </p:cNvPr>
          <p:cNvSpPr txBox="1"/>
          <p:nvPr/>
        </p:nvSpPr>
        <p:spPr>
          <a:xfrm>
            <a:off x="2945992" y="8973646"/>
            <a:ext cx="3650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耐久性抜群に！！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F0C3F42-327A-FB2C-5149-CDDBD25681E6}"/>
              </a:ext>
            </a:extLst>
          </p:cNvPr>
          <p:cNvSpPr txBox="1"/>
          <p:nvPr/>
        </p:nvSpPr>
        <p:spPr>
          <a:xfrm>
            <a:off x="5700691" y="627028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矢印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27E21E-413D-3B95-501E-C71455B31684}"/>
              </a:ext>
            </a:extLst>
          </p:cNvPr>
          <p:cNvSpPr txBox="1"/>
          <p:nvPr/>
        </p:nvSpPr>
        <p:spPr>
          <a:xfrm>
            <a:off x="5527742" y="664799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看板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D97BF05-70C6-D356-5E27-E09DE15F87B6}"/>
              </a:ext>
            </a:extLst>
          </p:cNvPr>
          <p:cNvSpPr txBox="1"/>
          <p:nvPr/>
        </p:nvSpPr>
        <p:spPr>
          <a:xfrm>
            <a:off x="4480645" y="6952036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クソデカ</a:t>
            </a:r>
            <a:r>
              <a:rPr kumimoji="1" lang="ja-JP" altLang="en-US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</a:t>
            </a:r>
            <a:r>
              <a:rPr kumimoji="1" lang="en-US" altLang="ja-JP" sz="16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B877EE-9621-E091-B51A-0F3B5ED0979D}"/>
              </a:ext>
            </a:extLst>
          </p:cNvPr>
          <p:cNvSpPr txBox="1"/>
          <p:nvPr/>
        </p:nvSpPr>
        <p:spPr>
          <a:xfrm>
            <a:off x="4277239" y="7527386"/>
            <a:ext cx="2501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段ボール！！</a:t>
            </a:r>
            <a:endParaRPr kumimoji="1" lang="en-US" altLang="ja-JP" sz="36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851チカラヅヨク-かなB" panose="02000600000000000000" pitchFamily="2" charset="-128"/>
              <a:ea typeface="851チカラヅヨク-かなB" panose="02000600000000000000" pitchFamily="2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F6F9BDD-988F-E8D6-2C41-C075F153C5A2}"/>
              </a:ext>
            </a:extLst>
          </p:cNvPr>
          <p:cNvSpPr txBox="1"/>
          <p:nvPr/>
        </p:nvSpPr>
        <p:spPr>
          <a:xfrm>
            <a:off x="2140773" y="8240133"/>
            <a:ext cx="48355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特に看板は、柱の時点で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倒れにくく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rgbClr val="FF4F4F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土台にも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rgbClr val="FF4F4F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おもりの追加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BB678B8-4BCF-4798-5688-C49957AB66E8}"/>
              </a:ext>
            </a:extLst>
          </p:cNvPr>
          <p:cNvSpPr txBox="1"/>
          <p:nvPr/>
        </p:nvSpPr>
        <p:spPr>
          <a:xfrm>
            <a:off x="2287826" y="7367534"/>
            <a:ext cx="22391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耐久性向上には</a:t>
            </a:r>
            <a:endParaRPr lang="ja-JP" altLang="en-US" sz="22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DE64920-00BC-DEE9-9655-07E2D5BE2511}"/>
              </a:ext>
            </a:extLst>
          </p:cNvPr>
          <p:cNvSpPr txBox="1"/>
          <p:nvPr/>
        </p:nvSpPr>
        <p:spPr>
          <a:xfrm>
            <a:off x="3668370" y="9617223"/>
            <a:ext cx="3650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 dirty="0">
                <a:ln w="9525">
                  <a:solidFill>
                    <a:schemeClr val="tx1"/>
                  </a:solidFill>
                </a:ln>
                <a:solidFill>
                  <a:schemeClr val="bg1">
                    <a:alpha val="70000"/>
                  </a:schemeClr>
                </a:solidFill>
                <a:effectLst>
                  <a:glow rad="50800">
                    <a:schemeClr val="accent1">
                      <a:alpha val="7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リーダーに建築学科といわれるレベル</a:t>
            </a:r>
            <a:endParaRPr lang="ja-JP" altLang="en-US" sz="1400" dirty="0">
              <a:solidFill>
                <a:schemeClr val="tx1">
                  <a:alpha val="70000"/>
                </a:schemeClr>
              </a:solidFill>
              <a:effectLst>
                <a:glow rad="50800">
                  <a:schemeClr val="accent1">
                    <a:alpha val="7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384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5973">
            <a:off x="-111687" y="1829072"/>
            <a:ext cx="6845606" cy="576851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図 2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BC32F59F-9A40-C028-FD65-938178BDC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94" y="7355771"/>
            <a:ext cx="5440490" cy="255022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E80194-5C23-DB0E-0CFB-84A3529C0D33}"/>
              </a:ext>
            </a:extLst>
          </p:cNvPr>
          <p:cNvSpPr txBox="1"/>
          <p:nvPr/>
        </p:nvSpPr>
        <p:spPr>
          <a:xfrm>
            <a:off x="12395" y="-72860"/>
            <a:ext cx="695575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これはペンギンの</a:t>
            </a:r>
            <a:endParaRPr kumimoji="1" lang="en-US" altLang="ja-JP" sz="6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どきどきファンタジア" panose="02000900000000000000" pitchFamily="50" charset="-128"/>
              <a:ea typeface="どきどきファンタジア" panose="02000900000000000000" pitchFamily="50" charset="-128"/>
            </a:endParaRPr>
          </a:p>
          <a:p>
            <a:pPr algn="ctr"/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生存記録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2818661-6EE2-0EFA-3AFE-B2524439FF75}"/>
              </a:ext>
            </a:extLst>
          </p:cNvPr>
          <p:cNvGrpSpPr/>
          <p:nvPr/>
        </p:nvGrpSpPr>
        <p:grpSpPr>
          <a:xfrm>
            <a:off x="293501" y="7933864"/>
            <a:ext cx="1414258" cy="1881333"/>
            <a:chOff x="49232" y="7942456"/>
            <a:chExt cx="1414258" cy="188133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2" name="図 11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FD53B76-6B84-A7D5-B871-51C8ACE7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2" y="7942456"/>
              <a:ext cx="942839" cy="1108250"/>
            </a:xfrm>
            <a:prstGeom prst="rect">
              <a:avLst/>
            </a:prstGeom>
          </p:spPr>
        </p:pic>
        <p:pic>
          <p:nvPicPr>
            <p:cNvPr id="13" name="図 12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F5A9EA0-544D-45FD-D0F5-DAAF67C4C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51" y="8715539"/>
              <a:ext cx="942839" cy="11082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1EB4ACD-777C-8C66-6C2C-1E67013BDE4E}"/>
              </a:ext>
            </a:extLst>
          </p:cNvPr>
          <p:cNvGrpSpPr/>
          <p:nvPr/>
        </p:nvGrpSpPr>
        <p:grpSpPr>
          <a:xfrm>
            <a:off x="2196288" y="5612049"/>
            <a:ext cx="1885678" cy="1912203"/>
            <a:chOff x="2201813" y="5642404"/>
            <a:chExt cx="1885678" cy="191220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4" name="図 13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6F63BEB-CEEB-27E8-491D-C2D453D9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813" y="5642404"/>
              <a:ext cx="942839" cy="1108250"/>
            </a:xfrm>
            <a:prstGeom prst="rect">
              <a:avLst/>
            </a:prstGeom>
          </p:spPr>
        </p:pic>
        <p:pic>
          <p:nvPicPr>
            <p:cNvPr id="15" name="図 14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59226180-6FBC-B308-F7C3-6350CF3A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652" y="5696546"/>
              <a:ext cx="942839" cy="1108250"/>
            </a:xfrm>
            <a:prstGeom prst="rect">
              <a:avLst/>
            </a:prstGeom>
          </p:spPr>
        </p:pic>
        <p:pic>
          <p:nvPicPr>
            <p:cNvPr id="17" name="図 16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22D64E7-DD16-7ECC-F4EA-07D24D54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428" y="6446357"/>
              <a:ext cx="942839" cy="1108250"/>
            </a:xfrm>
            <a:prstGeom prst="rect">
              <a:avLst/>
            </a:prstGeom>
          </p:spPr>
        </p:pic>
      </p:grpSp>
      <p:pic>
        <p:nvPicPr>
          <p:cNvPr id="19" name="図 18" descr="雪, 紙, 覆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09DE305-986A-5063-49A5-116DCA9E0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3" y="1213421"/>
            <a:ext cx="942839" cy="110825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9" name="図 28" descr="プールの中にいる鳥の絵&#10;&#10;低い精度で自動的に生成された説明">
            <a:extLst>
              <a:ext uri="{FF2B5EF4-FFF2-40B4-BE49-F238E27FC236}">
                <a16:creationId xmlns:a16="http://schemas.microsoft.com/office/drawing/2014/main" id="{9A1FB28D-3638-0CA3-A258-CCB5747AA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1345" l="7079" r="96870">
                        <a14:foregroundMark x1="8005" y1="29758" x2="7079" y2="31558"/>
                        <a14:foregroundMark x1="22951" y1="91478" x2="22951" y2="91478"/>
                        <a14:foregroundMark x1="95231" y1="38216" x2="96870" y2="41145"/>
                        <a14:backgroundMark x1="34575" y1="33023" x2="34575" y2="33023"/>
                        <a14:backgroundMark x1="30626" y1="14780" x2="35022" y2="37150"/>
                        <a14:backgroundMark x1="21684" y1="25566" x2="21684" y2="25566"/>
                        <a14:backgroundMark x1="91431" y1="44208" x2="91431" y2="44208"/>
                        <a14:backgroundMark x1="95007" y1="43808" x2="92921" y2="41944"/>
                        <a14:backgroundMark x1="92921" y1="43009" x2="91058" y2="41944"/>
                        <a14:backgroundMark x1="95604" y1="43409" x2="92325" y2="43009"/>
                        <a14:backgroundMark x1="94784" y1="42344" x2="94784" y2="42344"/>
                        <a14:backgroundMark x1="66692" y1="43409" x2="64829" y2="46338"/>
                        <a14:backgroundMark x1="95619" y1="42901" x2="96870" y2="43409"/>
                        <a14:backgroundMark x1="9389" y1="27430" x2="11475" y2="24767"/>
                        <a14:backgroundMark x1="8122" y1="27430" x2="11252" y2="2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66" y="1798297"/>
            <a:ext cx="2680088" cy="149981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31" name="図 30" descr="座る, テーブル, 探す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8D31DA72-76AC-2366-CF62-D9FBDC6B5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31" b="91667" l="9905" r="89857">
                        <a14:foregroundMark x1="22076" y1="33475" x2="27685" y2="39266"/>
                        <a14:foregroundMark x1="48687" y1="39831" x2="41766" y2="39266"/>
                        <a14:foregroundMark x1="31384" y1="49576" x2="35442" y2="48729"/>
                        <a14:foregroundMark x1="39737" y1="57486" x2="42005" y2="59322"/>
                        <a14:foregroundMark x1="24702" y1="7486" x2="28759" y2="7486"/>
                        <a14:foregroundMark x1="54057" y1="88701" x2="62172" y2="91667"/>
                        <a14:foregroundMark x1="62172" y1="91667" x2="62530" y2="91667"/>
                        <a14:foregroundMark x1="26014" y1="3531" x2="28998" y2="4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03" y="2367833"/>
            <a:ext cx="2279783" cy="1926118"/>
          </a:xfrm>
          <a:prstGeom prst="rect">
            <a:avLst/>
          </a:prstGeom>
          <a:effectLst>
            <a:glow rad="228600">
              <a:srgbClr val="C00000">
                <a:alpha val="40000"/>
              </a:srgbClr>
            </a:glow>
          </a:effectLst>
        </p:spPr>
      </p:pic>
      <p:pic>
        <p:nvPicPr>
          <p:cNvPr id="33" name="図 32" descr="プールの中で椅子に座っている&#10;&#10;中程度の精度で自動的に生成された説明">
            <a:extLst>
              <a:ext uri="{FF2B5EF4-FFF2-40B4-BE49-F238E27FC236}">
                <a16:creationId xmlns:a16="http://schemas.microsoft.com/office/drawing/2014/main" id="{AA596199-3142-AF7E-C37A-3DA0119FE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24" b="93257" l="9992" r="89927">
                        <a14:foregroundMark x1="61483" y1="92494" x2="68332" y2="93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3" y="2965653"/>
            <a:ext cx="3286125" cy="208130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5488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460742"/>
            <a:ext cx="6454308" cy="7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sp>
        <p:nvSpPr>
          <p:cNvPr id="4" name="六角形 3">
            <a:extLst>
              <a:ext uri="{FF2B5EF4-FFF2-40B4-BE49-F238E27FC236}">
                <a16:creationId xmlns:a16="http://schemas.microsoft.com/office/drawing/2014/main" id="{1FE6FE10-FFC9-47D5-A0DF-35AA5D3D78D7}"/>
              </a:ext>
            </a:extLst>
          </p:cNvPr>
          <p:cNvSpPr/>
          <p:nvPr/>
        </p:nvSpPr>
        <p:spPr>
          <a:xfrm>
            <a:off x="241768" y="2745601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342459" y="3194025"/>
            <a:ext cx="4117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チームリーダー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/>
              <a:t>マネジメントを中心に行うのは今回が初めてでしたが、ちゃんとメンバーに仕事を任せてゲームを完成に導けたかなと思います。</a:t>
            </a:r>
          </a:p>
        </p:txBody>
      </p:sp>
      <p:sp>
        <p:nvSpPr>
          <p:cNvPr id="24" name="六角形 23">
            <a:extLst>
              <a:ext uri="{FF2B5EF4-FFF2-40B4-BE49-F238E27FC236}">
                <a16:creationId xmlns:a16="http://schemas.microsoft.com/office/drawing/2014/main" id="{58DBA470-0F64-4C3D-91FD-E647CFF608F4}"/>
              </a:ext>
            </a:extLst>
          </p:cNvPr>
          <p:cNvSpPr/>
          <p:nvPr/>
        </p:nvSpPr>
        <p:spPr>
          <a:xfrm>
            <a:off x="4769738" y="4957550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FF4C8B64-B25F-4DCB-94F6-34E30459ED73}"/>
              </a:ext>
            </a:extLst>
          </p:cNvPr>
          <p:cNvSpPr/>
          <p:nvPr/>
        </p:nvSpPr>
        <p:spPr>
          <a:xfrm>
            <a:off x="244912" y="7313958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小原 立暉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84541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石原 颯馬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41027" y="693283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大野 祥平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70CBD54-9E20-EDFC-EFAC-730DA9F652EB}"/>
              </a:ext>
            </a:extLst>
          </p:cNvPr>
          <p:cNvSpPr txBox="1"/>
          <p:nvPr/>
        </p:nvSpPr>
        <p:spPr>
          <a:xfrm>
            <a:off x="109535" y="5252413"/>
            <a:ext cx="4896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サブプログラマ 兼 ブース建築担当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/>
              <a:t>プログラムは主にアウトゲーム中心。</a:t>
            </a:r>
            <a:endParaRPr lang="en-US" altLang="ja-JP" sz="2000" b="1" dirty="0"/>
          </a:p>
          <a:p>
            <a:r>
              <a:rPr lang="ja-JP" altLang="en-US" sz="2000" b="1" dirty="0"/>
              <a:t>特にモード選択画面やオプションを担当。</a:t>
            </a:r>
            <a:endParaRPr lang="en-US" altLang="ja-JP" sz="2000" b="1" dirty="0"/>
          </a:p>
          <a:p>
            <a:r>
              <a:rPr kumimoji="1" lang="ja-JP" altLang="en-US" sz="2000" b="1" dirty="0"/>
              <a:t>ブースは看板やかまくらの建築を担当。</a:t>
            </a:r>
            <a:endParaRPr kumimoji="1" lang="en-US" altLang="ja-JP" sz="2000" b="1" dirty="0"/>
          </a:p>
          <a:p>
            <a:r>
              <a:rPr lang="ja-JP" altLang="en-US" sz="2000" b="1" dirty="0"/>
              <a:t>鎌倉の色をもう少し白くても良かったと思っています。</a:t>
            </a:r>
            <a:endParaRPr kumimoji="1" lang="ja-JP" altLang="en-US" sz="2000" b="1" dirty="0"/>
          </a:p>
        </p:txBody>
      </p:sp>
      <p:pic>
        <p:nvPicPr>
          <p:cNvPr id="3" name="図 2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0EE60A38-F9DE-1F9B-4A56-6D92564B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21" t="1121" r="27061" b="67703"/>
          <a:stretch/>
        </p:blipFill>
        <p:spPr>
          <a:xfrm>
            <a:off x="241766" y="2745601"/>
            <a:ext cx="1926336" cy="1660634"/>
          </a:xfrm>
          <a:prstGeom prst="hexagon">
            <a:avLst/>
          </a:prstGeom>
        </p:spPr>
      </p:pic>
      <p:pic>
        <p:nvPicPr>
          <p:cNvPr id="6" name="図 5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8B298F0-0D8E-DAE9-172B-E26F10DD9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71" t="3153" r="29214" b="38624"/>
          <a:stretch/>
        </p:blipFill>
        <p:spPr>
          <a:xfrm>
            <a:off x="4769738" y="5016108"/>
            <a:ext cx="1926336" cy="1604835"/>
          </a:xfrm>
          <a:prstGeom prst="hexagon">
            <a:avLst/>
          </a:prstGeom>
        </p:spPr>
      </p:pic>
      <p:pic>
        <p:nvPicPr>
          <p:cNvPr id="8" name="図 7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A69579CE-644C-5418-64D3-F86012DD0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49" t="1346" r="12245" b="43220"/>
          <a:stretch/>
        </p:blipFill>
        <p:spPr>
          <a:xfrm flipH="1">
            <a:off x="244912" y="7313958"/>
            <a:ext cx="1926336" cy="1660634"/>
          </a:xfrm>
          <a:prstGeom prst="hexagon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DBCA83-11AF-BCB6-0486-AEE3878A4D79}"/>
              </a:ext>
            </a:extLst>
          </p:cNvPr>
          <p:cNvSpPr txBox="1"/>
          <p:nvPr/>
        </p:nvSpPr>
        <p:spPr>
          <a:xfrm>
            <a:off x="2244702" y="7326134"/>
            <a:ext cx="4616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デバッグ・サウンド担当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/>
              <a:t>バグが起こると報告をしていました。今回のゲームは遊ぶモードが</a:t>
            </a:r>
            <a:r>
              <a:rPr lang="en-US" altLang="ja-JP" sz="2000" b="1" dirty="0"/>
              <a:t>2</a:t>
            </a:r>
            <a:r>
              <a:rPr lang="ja-JP" altLang="en-US" sz="2000" b="1" dirty="0"/>
              <a:t>つあり、</a:t>
            </a:r>
            <a:r>
              <a:rPr lang="en-US" altLang="ja-JP" sz="2000" b="1" dirty="0"/>
              <a:t>1</a:t>
            </a:r>
            <a:r>
              <a:rPr lang="ja-JP" altLang="en-US" sz="2000" b="1" dirty="0"/>
              <a:t>人モードは</a:t>
            </a:r>
            <a:r>
              <a:rPr lang="en-US" altLang="ja-JP" sz="2000" b="1" dirty="0"/>
              <a:t>1</a:t>
            </a:r>
            <a:r>
              <a:rPr lang="ja-JP" altLang="en-US" sz="2000" b="1" dirty="0"/>
              <a:t>人で、マルチモードは、人を呼んでデバッグをしました。他にも</a:t>
            </a:r>
            <a:r>
              <a:rPr lang="en-US" altLang="ja-JP" sz="2000" b="1" dirty="0"/>
              <a:t>BGM</a:t>
            </a:r>
            <a:r>
              <a:rPr lang="ja-JP" altLang="en-US" sz="2000" b="1" dirty="0"/>
              <a:t>、</a:t>
            </a:r>
            <a:r>
              <a:rPr lang="en-US" altLang="ja-JP" sz="2000" b="1" dirty="0"/>
              <a:t>SE</a:t>
            </a:r>
            <a:r>
              <a:rPr lang="ja-JP" altLang="en-US" sz="2000" b="1" dirty="0"/>
              <a:t>を探したり、ブースの展示物の制作をしました。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803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六角形 23">
            <a:extLst>
              <a:ext uri="{FF2B5EF4-FFF2-40B4-BE49-F238E27FC236}">
                <a16:creationId xmlns:a16="http://schemas.microsoft.com/office/drawing/2014/main" id="{A4EC534D-4FA4-4DD7-885E-BA9026D488EB}"/>
              </a:ext>
            </a:extLst>
          </p:cNvPr>
          <p:cNvSpPr/>
          <p:nvPr/>
        </p:nvSpPr>
        <p:spPr>
          <a:xfrm>
            <a:off x="4789630" y="795058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AC8D05AF-17EF-44CF-98CB-C349CC9CF127}"/>
              </a:ext>
            </a:extLst>
          </p:cNvPr>
          <p:cNvSpPr/>
          <p:nvPr/>
        </p:nvSpPr>
        <p:spPr>
          <a:xfrm>
            <a:off x="151110" y="2736069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0" name="六角形 29">
            <a:extLst>
              <a:ext uri="{FF2B5EF4-FFF2-40B4-BE49-F238E27FC236}">
                <a16:creationId xmlns:a16="http://schemas.microsoft.com/office/drawing/2014/main" id="{2E4A2AB6-D05D-4D87-AE72-F575A8B5E35C}"/>
              </a:ext>
            </a:extLst>
          </p:cNvPr>
          <p:cNvSpPr/>
          <p:nvPr/>
        </p:nvSpPr>
        <p:spPr>
          <a:xfrm>
            <a:off x="4789630" y="4834876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77CFCFC-662C-480F-9EA6-484F8B3E3234}"/>
              </a:ext>
            </a:extLst>
          </p:cNvPr>
          <p:cNvSpPr/>
          <p:nvPr/>
        </p:nvSpPr>
        <p:spPr>
          <a:xfrm>
            <a:off x="151110" y="7210115"/>
            <a:ext cx="1926336" cy="166063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151111" y="37736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高山 桃也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125869" y="260188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早川 友貴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151111" y="4549501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堀川 萩大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077446" y="65580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若木 一真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0" name="スライド ズーム 39">
                <a:extLst>
                  <a:ext uri="{FF2B5EF4-FFF2-40B4-BE49-F238E27FC236}">
                    <a16:creationId xmlns:a16="http://schemas.microsoft.com/office/drawing/2014/main" id="{88993CBA-B9EB-4CCD-905E-8778DBD67D4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916316" y="383184"/>
              <a:ext cx="6856363" cy="9141817"/>
            </p:xfrm>
            <a:graphic>
              <a:graphicData uri="http://schemas.microsoft.com/office/powerpoint/2016/slidezoom">
                <pslz:sldZm>
                  <pslz:sldZmObj sldId="256" cId="188449045">
                    <pslz:zmPr id="{EE0B098F-E8B2-467A-AB93-7FF234F61D7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56363" cy="9141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0" name="スライド ズーム 39">
                <a:extLst>
                  <a:ext uri="{FF2B5EF4-FFF2-40B4-BE49-F238E27FC236}">
                    <a16:creationId xmlns:a16="http://schemas.microsoft.com/office/drawing/2014/main" id="{88993CBA-B9EB-4CCD-905E-8778DBD67D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6916316" y="383184"/>
                <a:ext cx="6856363" cy="9141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6A42B30-F77A-AAAE-FE7A-184AD40346BA}"/>
              </a:ext>
            </a:extLst>
          </p:cNvPr>
          <p:cNvSpPr txBox="1"/>
          <p:nvPr/>
        </p:nvSpPr>
        <p:spPr>
          <a:xfrm>
            <a:off x="2125870" y="2991199"/>
            <a:ext cx="45900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雑用担当　</a:t>
            </a:r>
            <a:r>
              <a:rPr lang="ja-JP" altLang="en-US" sz="2000" b="1" dirty="0"/>
              <a:t>プログラムでは、スコア等の</a:t>
            </a:r>
            <a:r>
              <a:rPr lang="en-US" altLang="ja-JP" sz="2000" b="1" dirty="0"/>
              <a:t>UI</a:t>
            </a:r>
            <a:r>
              <a:rPr lang="ja-JP" altLang="en-US" sz="2000" b="1" dirty="0"/>
              <a:t>の動きを担当しました。人手が足りないところを転々としながら制作していました。</a:t>
            </a:r>
            <a:r>
              <a:rPr kumimoji="1" lang="ja-JP" altLang="en-US" sz="2000" b="1" dirty="0"/>
              <a:t>発表会でいいリアクションをもらえて嬉しかったです。</a:t>
            </a:r>
            <a:endParaRPr kumimoji="1" lang="en-US" altLang="ja-JP" sz="20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7969-8CFC-4B82-B6B6-5FC4EC09F7EF}"/>
              </a:ext>
            </a:extLst>
          </p:cNvPr>
          <p:cNvSpPr txBox="1"/>
          <p:nvPr/>
        </p:nvSpPr>
        <p:spPr>
          <a:xfrm>
            <a:off x="69791" y="4952442"/>
            <a:ext cx="4590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エフェクト担当　</a:t>
            </a:r>
            <a:r>
              <a:rPr kumimoji="1" lang="ja-JP" altLang="en-US" sz="2000" b="1" dirty="0"/>
              <a:t>波が漂流物に当たる時、モード選択の地吹雪等細かい演出作成。ブース制作は、折り紙やジオラマ等でゲーム</a:t>
            </a:r>
            <a:r>
              <a:rPr lang="ja-JP" altLang="en-US" sz="2000" b="1" dirty="0"/>
              <a:t>を</a:t>
            </a:r>
            <a:r>
              <a:rPr kumimoji="1" lang="ja-JP" altLang="en-US" sz="2000" b="1" dirty="0"/>
              <a:t>再現。紙を繋げて巨大ペンギン</a:t>
            </a:r>
            <a:r>
              <a:rPr lang="ja-JP" altLang="en-US" sz="2000" b="1" dirty="0"/>
              <a:t>を作成。</a:t>
            </a:r>
            <a:r>
              <a:rPr kumimoji="1" lang="ja-JP" altLang="en-US" sz="2000" b="1" dirty="0"/>
              <a:t>終始楽しく制作出来てよかった。</a:t>
            </a:r>
            <a:endParaRPr kumimoji="1" lang="en-US" altLang="ja-JP" sz="2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A77C5-D942-217E-BBE2-8B4F4B2CC005}"/>
              </a:ext>
            </a:extLst>
          </p:cNvPr>
          <p:cNvSpPr txBox="1"/>
          <p:nvPr/>
        </p:nvSpPr>
        <p:spPr>
          <a:xfrm>
            <a:off x="2014141" y="6998739"/>
            <a:ext cx="47341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モデル制作・海流、</a:t>
            </a:r>
            <a:r>
              <a:rPr lang="en-US" altLang="ja-JP" sz="2000" b="1" dirty="0">
                <a:solidFill>
                  <a:srgbClr val="FF0000"/>
                </a:solidFill>
              </a:rPr>
              <a:t>UI</a:t>
            </a:r>
            <a:r>
              <a:rPr lang="ja-JP" altLang="en-US" sz="2000" b="1" dirty="0">
                <a:solidFill>
                  <a:srgbClr val="FF0000"/>
                </a:solidFill>
              </a:rPr>
              <a:t>プログラム担当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/>
              <a:t>今回チーム制作で初めてプログラムを触りました。今迄はモデル、</a:t>
            </a:r>
            <a:r>
              <a:rPr kumimoji="1" lang="en-US" altLang="ja-JP" sz="2000" b="1" dirty="0"/>
              <a:t>UI</a:t>
            </a:r>
            <a:r>
              <a:rPr kumimoji="1" lang="ja-JP" altLang="en-US" sz="2000" b="1" dirty="0"/>
              <a:t>等を担当してたので、今回もそうかと思いきやプログラムを任され驚きました。水着ペンギンの水着と、パイロットペンギンの銃をとても拘りました。特に銃は３時間かけて作った力作です。</a:t>
            </a:r>
            <a:endParaRPr kumimoji="1" lang="en-US" altLang="ja-JP" sz="2000" b="1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112629" y="771537"/>
            <a:ext cx="4795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メインプログラム担当　</a:t>
            </a:r>
            <a:r>
              <a:rPr kumimoji="1" lang="ja-JP" altLang="en-US" sz="2000" b="1" dirty="0"/>
              <a:t>今回の制作はリーダーがスケジュール管理やメンバーの様子に気を配ってくれて、動きやすかったです。</a:t>
            </a:r>
            <a:r>
              <a:rPr lang="ja-JP" altLang="en-US" sz="2000" b="1" dirty="0"/>
              <a:t>削った仕様はあれど、必要なものを動かし、発表会で色んな人の楽しむ姿を見れて嬉しかったです。</a:t>
            </a:r>
            <a:endParaRPr kumimoji="1" lang="en-US" altLang="ja-JP" sz="2000" b="1" dirty="0"/>
          </a:p>
        </p:txBody>
      </p:sp>
      <p:pic>
        <p:nvPicPr>
          <p:cNvPr id="5" name="図 4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96A4CD88-0098-803A-7B41-8724FF913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22" t="23561" r="22838" b="35163"/>
          <a:stretch/>
        </p:blipFill>
        <p:spPr>
          <a:xfrm>
            <a:off x="4789630" y="818025"/>
            <a:ext cx="1926336" cy="1660634"/>
          </a:xfrm>
          <a:prstGeom prst="hexagon">
            <a:avLst/>
          </a:prstGeom>
        </p:spPr>
      </p:pic>
      <p:pic>
        <p:nvPicPr>
          <p:cNvPr id="6" name="図 5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C097BE93-5342-9536-0E56-312BB70EB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-49" r="23716" b="64483"/>
          <a:stretch/>
        </p:blipFill>
        <p:spPr>
          <a:xfrm flipH="1">
            <a:off x="156081" y="2746715"/>
            <a:ext cx="1926336" cy="1660635"/>
          </a:xfrm>
          <a:prstGeom prst="hexagon">
            <a:avLst/>
          </a:prstGeom>
        </p:spPr>
      </p:pic>
      <p:pic>
        <p:nvPicPr>
          <p:cNvPr id="7" name="図 6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A56A3925-23DC-A8D6-28A8-0882A7316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4" t="1676" r="13209" b="43408"/>
          <a:stretch/>
        </p:blipFill>
        <p:spPr>
          <a:xfrm>
            <a:off x="4821972" y="4843672"/>
            <a:ext cx="1926336" cy="1660635"/>
          </a:xfrm>
          <a:prstGeom prst="hexagon">
            <a:avLst/>
          </a:prstGeom>
          <a:effectLst/>
        </p:spPr>
      </p:pic>
      <p:pic>
        <p:nvPicPr>
          <p:cNvPr id="8" name="図 7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6F2DBDE5-47EC-3BE5-48CA-DF4C16CC2A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0" t="1644" r="10314" b="47598"/>
          <a:stretch/>
        </p:blipFill>
        <p:spPr>
          <a:xfrm>
            <a:off x="156081" y="7211240"/>
            <a:ext cx="1926336" cy="1660635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262045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1A6C9C3C-B6D1-4969-ABA1-587BD6B9AFD4}"/>
              </a:ext>
            </a:extLst>
          </p:cNvPr>
          <p:cNvGrpSpPr/>
          <p:nvPr/>
        </p:nvGrpSpPr>
        <p:grpSpPr>
          <a:xfrm>
            <a:off x="3815209" y="1135397"/>
            <a:ext cx="2518394" cy="2096150"/>
            <a:chOff x="5501656" y="2087187"/>
            <a:chExt cx="3604114" cy="299983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9B461DD-AFD4-4370-A154-9D719E63D77F}"/>
                </a:ext>
              </a:extLst>
            </p:cNvPr>
            <p:cNvSpPr/>
            <p:nvPr/>
          </p:nvSpPr>
          <p:spPr>
            <a:xfrm>
              <a:off x="6100470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33BAFB8-2944-4113-9FA4-11E4A44D801C}"/>
                </a:ext>
              </a:extLst>
            </p:cNvPr>
            <p:cNvSpPr/>
            <p:nvPr/>
          </p:nvSpPr>
          <p:spPr>
            <a:xfrm>
              <a:off x="5501656" y="2677539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9D40449-B6AE-4F7F-A950-7395E570CA4E}"/>
                </a:ext>
              </a:extLst>
            </p:cNvPr>
            <p:cNvSpPr/>
            <p:nvPr/>
          </p:nvSpPr>
          <p:spPr>
            <a:xfrm>
              <a:off x="6100470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ED2D26E-AAFC-4A1C-AED2-EFD571080DF0}"/>
                </a:ext>
              </a:extLst>
            </p:cNvPr>
            <p:cNvSpPr/>
            <p:nvPr/>
          </p:nvSpPr>
          <p:spPr>
            <a:xfrm>
              <a:off x="5502331" y="2101701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F3FC92E-6779-4B86-952C-A2B8990D7A95}"/>
                </a:ext>
              </a:extLst>
            </p:cNvPr>
            <p:cNvSpPr/>
            <p:nvPr/>
          </p:nvSpPr>
          <p:spPr>
            <a:xfrm>
              <a:off x="5501656" y="448811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2B462CF-1740-4E23-A4DA-22EF80415B51}"/>
                </a:ext>
              </a:extLst>
            </p:cNvPr>
            <p:cNvSpPr/>
            <p:nvPr/>
          </p:nvSpPr>
          <p:spPr>
            <a:xfrm>
              <a:off x="8511426" y="448811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A97434A-9C30-4FA8-830B-27506F6CD433}"/>
                </a:ext>
              </a:extLst>
            </p:cNvPr>
            <p:cNvSpPr/>
            <p:nvPr/>
          </p:nvSpPr>
          <p:spPr>
            <a:xfrm>
              <a:off x="8511335" y="210487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4899C2A-9565-481B-A18E-B4991D764389}"/>
                </a:ext>
              </a:extLst>
            </p:cNvPr>
            <p:cNvSpPr/>
            <p:nvPr/>
          </p:nvSpPr>
          <p:spPr>
            <a:xfrm>
              <a:off x="6698609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7BC0E14-3AB6-4FF5-A7E3-0C8D411B40D5}"/>
                </a:ext>
              </a:extLst>
            </p:cNvPr>
            <p:cNvSpPr/>
            <p:nvPr/>
          </p:nvSpPr>
          <p:spPr>
            <a:xfrm>
              <a:off x="7292953" y="2087672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B96F960-F131-4FCA-8E6D-8DAB4E463BD3}"/>
                </a:ext>
              </a:extLst>
            </p:cNvPr>
            <p:cNvSpPr/>
            <p:nvPr/>
          </p:nvSpPr>
          <p:spPr>
            <a:xfrm>
              <a:off x="7894887" y="2087187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8CFF6A2-85F9-40EC-81DB-E8EECEE8857F}"/>
                </a:ext>
              </a:extLst>
            </p:cNvPr>
            <p:cNvSpPr/>
            <p:nvPr/>
          </p:nvSpPr>
          <p:spPr>
            <a:xfrm>
              <a:off x="5501656" y="3268164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9B095CE-6B59-49C1-BC41-99B98D4F7CA1}"/>
                </a:ext>
              </a:extLst>
            </p:cNvPr>
            <p:cNvSpPr/>
            <p:nvPr/>
          </p:nvSpPr>
          <p:spPr>
            <a:xfrm>
              <a:off x="5501656" y="3878140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9C144CE-E5E6-4F9F-B724-B3BAEC1C64EF}"/>
                </a:ext>
              </a:extLst>
            </p:cNvPr>
            <p:cNvSpPr/>
            <p:nvPr/>
          </p:nvSpPr>
          <p:spPr>
            <a:xfrm>
              <a:off x="6698609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B261068-3E99-4341-95C3-7A98756A34A4}"/>
                </a:ext>
              </a:extLst>
            </p:cNvPr>
            <p:cNvSpPr/>
            <p:nvPr/>
          </p:nvSpPr>
          <p:spPr>
            <a:xfrm>
              <a:off x="7303733" y="4490089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123FF50-2A5B-4DCB-844D-30AB45DE68BF}"/>
                </a:ext>
              </a:extLst>
            </p:cNvPr>
            <p:cNvSpPr/>
            <p:nvPr/>
          </p:nvSpPr>
          <p:spPr>
            <a:xfrm>
              <a:off x="7906302" y="4491844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CEC926C-C166-4F72-8E10-6833415D06C0}"/>
                </a:ext>
              </a:extLst>
            </p:cNvPr>
            <p:cNvSpPr/>
            <p:nvPr/>
          </p:nvSpPr>
          <p:spPr>
            <a:xfrm>
              <a:off x="8511426" y="3878140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B340F00-2F10-4A45-AE18-166AC221B3E2}"/>
                </a:ext>
              </a:extLst>
            </p:cNvPr>
            <p:cNvSpPr/>
            <p:nvPr/>
          </p:nvSpPr>
          <p:spPr>
            <a:xfrm>
              <a:off x="8511426" y="328751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AF7B9CF-10E7-47B8-BF12-FEB2A264DD61}"/>
                </a:ext>
              </a:extLst>
            </p:cNvPr>
            <p:cNvSpPr/>
            <p:nvPr/>
          </p:nvSpPr>
          <p:spPr>
            <a:xfrm>
              <a:off x="8511426" y="2692053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967850F-2E70-4B1C-8606-2B13443CD063}"/>
                </a:ext>
              </a:extLst>
            </p:cNvPr>
            <p:cNvSpPr/>
            <p:nvPr/>
          </p:nvSpPr>
          <p:spPr>
            <a:xfrm>
              <a:off x="6706199" y="390315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85084C-369E-40FF-A476-ACA40B9B7084}"/>
                </a:ext>
              </a:extLst>
            </p:cNvPr>
            <p:cNvSpPr/>
            <p:nvPr/>
          </p:nvSpPr>
          <p:spPr>
            <a:xfrm>
              <a:off x="6706199" y="3312529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FDE1094-5706-4A75-AD3A-998BBF356E30}"/>
                </a:ext>
              </a:extLst>
            </p:cNvPr>
            <p:cNvSpPr/>
            <p:nvPr/>
          </p:nvSpPr>
          <p:spPr>
            <a:xfrm>
              <a:off x="6706199" y="270255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11127D7A-1CDC-4E80-B4D0-D745C4243872}"/>
                </a:ext>
              </a:extLst>
            </p:cNvPr>
            <p:cNvSpPr/>
            <p:nvPr/>
          </p:nvSpPr>
          <p:spPr>
            <a:xfrm>
              <a:off x="8549775" y="4530132"/>
              <a:ext cx="488436" cy="5041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64353EC-D2E8-4E37-91B4-39B3DDCF2898}"/>
              </a:ext>
            </a:extLst>
          </p:cNvPr>
          <p:cNvGrpSpPr/>
          <p:nvPr/>
        </p:nvGrpSpPr>
        <p:grpSpPr>
          <a:xfrm>
            <a:off x="4926090" y="4556759"/>
            <a:ext cx="1736053" cy="1767692"/>
            <a:chOff x="1847257" y="4623073"/>
            <a:chExt cx="2762675" cy="2447094"/>
          </a:xfrm>
        </p:grpSpPr>
        <p:pic>
          <p:nvPicPr>
            <p:cNvPr id="37" name="図 36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30485526-E604-451D-B883-AD6EC357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5882" flipH="1">
              <a:off x="3742956" y="4623073"/>
              <a:ext cx="866976" cy="1326566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9FE0A754-6A63-4BC8-8670-63C1981E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57" y="4657203"/>
              <a:ext cx="2399017" cy="2412964"/>
            </a:xfrm>
            <a:prstGeom prst="rect">
              <a:avLst/>
            </a:prstGeom>
          </p:spPr>
        </p:pic>
      </p:grpSp>
      <p:sp>
        <p:nvSpPr>
          <p:cNvPr id="25" name="六角形 24">
            <a:extLst>
              <a:ext uri="{FF2B5EF4-FFF2-40B4-BE49-F238E27FC236}">
                <a16:creationId xmlns:a16="http://schemas.microsoft.com/office/drawing/2014/main" id="{293871ED-2E91-4965-8BB0-A552A575AFB4}"/>
              </a:ext>
            </a:extLst>
          </p:cNvPr>
          <p:cNvSpPr/>
          <p:nvPr/>
        </p:nvSpPr>
        <p:spPr>
          <a:xfrm flipV="1">
            <a:off x="2846726" y="5859001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5D54E384-D51A-468F-85D5-5566293AA0ED}"/>
              </a:ext>
            </a:extLst>
          </p:cNvPr>
          <p:cNvSpPr/>
          <p:nvPr/>
        </p:nvSpPr>
        <p:spPr>
          <a:xfrm flipV="1">
            <a:off x="3440968" y="553662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9901D2BD-BA61-40D1-9304-553E80E7E7FD}"/>
              </a:ext>
            </a:extLst>
          </p:cNvPr>
          <p:cNvSpPr/>
          <p:nvPr/>
        </p:nvSpPr>
        <p:spPr>
          <a:xfrm flipV="1">
            <a:off x="4029631" y="586278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4AD09AB8-B0B6-44B2-BDE2-D320463A8F36}"/>
              </a:ext>
            </a:extLst>
          </p:cNvPr>
          <p:cNvSpPr/>
          <p:nvPr/>
        </p:nvSpPr>
        <p:spPr>
          <a:xfrm flipV="1">
            <a:off x="2852305" y="5206786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F8A6D4F-5B8C-4663-9475-2EBF546E2F53}"/>
              </a:ext>
            </a:extLst>
          </p:cNvPr>
          <p:cNvSpPr/>
          <p:nvPr/>
        </p:nvSpPr>
        <p:spPr>
          <a:xfrm flipV="1">
            <a:off x="3698664" y="5736886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17C02DD1-31FB-4CAE-BD2A-B8414BC95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6" y="5229419"/>
            <a:ext cx="614410" cy="614410"/>
          </a:xfrm>
          <a:prstGeom prst="rect">
            <a:avLst/>
          </a:prstGeom>
        </p:spPr>
      </p:pic>
      <p:sp>
        <p:nvSpPr>
          <p:cNvPr id="31" name="矢印: 右カーブ 30">
            <a:extLst>
              <a:ext uri="{FF2B5EF4-FFF2-40B4-BE49-F238E27FC236}">
                <a16:creationId xmlns:a16="http://schemas.microsoft.com/office/drawing/2014/main" id="{907FEF96-26CC-4AE1-B893-806CF608B94E}"/>
              </a:ext>
            </a:extLst>
          </p:cNvPr>
          <p:cNvSpPr/>
          <p:nvPr/>
        </p:nvSpPr>
        <p:spPr>
          <a:xfrm rot="10800000">
            <a:off x="2443212" y="5452544"/>
            <a:ext cx="257173" cy="652318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EA090B4D-25C1-4D0A-AB25-29822A213ECB}"/>
              </a:ext>
            </a:extLst>
          </p:cNvPr>
          <p:cNvSpPr/>
          <p:nvPr/>
        </p:nvSpPr>
        <p:spPr>
          <a:xfrm>
            <a:off x="323836" y="5210465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FB8768B-1297-47E8-9B28-1934277B4F33}"/>
              </a:ext>
            </a:extLst>
          </p:cNvPr>
          <p:cNvSpPr/>
          <p:nvPr/>
        </p:nvSpPr>
        <p:spPr>
          <a:xfrm>
            <a:off x="918078" y="553284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7F2A6CF4-E033-4730-82FE-F2927C5EEEBB}"/>
              </a:ext>
            </a:extLst>
          </p:cNvPr>
          <p:cNvSpPr/>
          <p:nvPr/>
        </p:nvSpPr>
        <p:spPr>
          <a:xfrm>
            <a:off x="1506742" y="520668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B3EE351E-79DC-4EF2-891C-3082E2F3AF38}"/>
              </a:ext>
            </a:extLst>
          </p:cNvPr>
          <p:cNvSpPr/>
          <p:nvPr/>
        </p:nvSpPr>
        <p:spPr>
          <a:xfrm>
            <a:off x="329415" y="5862679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48B02F4F-ED6E-4C83-860A-C5407D863551}"/>
              </a:ext>
            </a:extLst>
          </p:cNvPr>
          <p:cNvSpPr/>
          <p:nvPr/>
        </p:nvSpPr>
        <p:spPr>
          <a:xfrm>
            <a:off x="1175776" y="5740461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1EB02E09-57A1-4F2B-BA36-8B744B5BA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5859000"/>
            <a:ext cx="614410" cy="614410"/>
          </a:xfrm>
          <a:prstGeom prst="rect">
            <a:avLst/>
          </a:prstGeom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66B04028-26F4-499D-8CC4-7EAAB5ACD3D2}"/>
              </a:ext>
            </a:extLst>
          </p:cNvPr>
          <p:cNvSpPr/>
          <p:nvPr/>
        </p:nvSpPr>
        <p:spPr>
          <a:xfrm>
            <a:off x="2209298" y="5636938"/>
            <a:ext cx="671825" cy="40009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42" name="矢印: 右カーブ 41">
            <a:extLst>
              <a:ext uri="{FF2B5EF4-FFF2-40B4-BE49-F238E27FC236}">
                <a16:creationId xmlns:a16="http://schemas.microsoft.com/office/drawing/2014/main" id="{38AA1510-A50A-459A-814B-CB47A0855DD4}"/>
              </a:ext>
            </a:extLst>
          </p:cNvPr>
          <p:cNvSpPr/>
          <p:nvPr/>
        </p:nvSpPr>
        <p:spPr>
          <a:xfrm>
            <a:off x="2178697" y="5575005"/>
            <a:ext cx="222678" cy="57488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5869FDC-AD34-4039-B8D0-CC29039D6830}"/>
              </a:ext>
            </a:extLst>
          </p:cNvPr>
          <p:cNvSpPr txBox="1"/>
          <p:nvPr/>
        </p:nvSpPr>
        <p:spPr>
          <a:xfrm>
            <a:off x="600866" y="128655"/>
            <a:ext cx="585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企画考案段階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CCA092-554D-464B-8CF7-32775135020C}"/>
              </a:ext>
            </a:extLst>
          </p:cNvPr>
          <p:cNvSpPr txBox="1"/>
          <p:nvPr/>
        </p:nvSpPr>
        <p:spPr>
          <a:xfrm>
            <a:off x="2803576" y="3907044"/>
            <a:ext cx="37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を埋め込み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回転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させたり、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プレイヤーを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邪魔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する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南極探検隊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がいた。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E8874C-8C77-4310-A74F-29A9F64658BC}"/>
              </a:ext>
            </a:extLst>
          </p:cNvPr>
          <p:cNvSpPr txBox="1"/>
          <p:nvPr/>
        </p:nvSpPr>
        <p:spPr>
          <a:xfrm>
            <a:off x="184512" y="4000599"/>
            <a:ext cx="3429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n w="63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企画書段階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8C15C48-1E23-46A4-BB97-D27F0671F804}"/>
              </a:ext>
            </a:extLst>
          </p:cNvPr>
          <p:cNvSpPr txBox="1"/>
          <p:nvPr/>
        </p:nvSpPr>
        <p:spPr>
          <a:xfrm>
            <a:off x="184512" y="1037095"/>
            <a:ext cx="42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企画の発案段階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77DE998-5461-4594-B002-AAE19A6D6515}"/>
              </a:ext>
            </a:extLst>
          </p:cNvPr>
          <p:cNvSpPr txBox="1"/>
          <p:nvPr/>
        </p:nvSpPr>
        <p:spPr>
          <a:xfrm>
            <a:off x="42732" y="1936518"/>
            <a:ext cx="5447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固定マップでブロックの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種類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を増やすことに。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当時は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自由移動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ではなく、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原作通りの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マス移動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であった。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0353EF1-1C1A-447F-B68D-E59E3244F6B9}"/>
              </a:ext>
            </a:extLst>
          </p:cNvPr>
          <p:cNvSpPr txBox="1"/>
          <p:nvPr/>
        </p:nvSpPr>
        <p:spPr>
          <a:xfrm>
            <a:off x="-217707" y="7636063"/>
            <a:ext cx="72934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スプラッシュレイク自体</a:t>
            </a:r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完成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されすぎていた。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そのため変更する部分が少なく、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精神的続編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として考えるのが難しかった。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5EF3E12-38F5-4531-9467-8B3F431F1C6E}"/>
              </a:ext>
            </a:extLst>
          </p:cNvPr>
          <p:cNvSpPr txBox="1"/>
          <p:nvPr/>
        </p:nvSpPr>
        <p:spPr>
          <a:xfrm>
            <a:off x="-119761" y="6823698"/>
            <a:ext cx="7293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企画書の制作にあたって</a:t>
            </a:r>
          </a:p>
        </p:txBody>
      </p:sp>
    </p:spTree>
    <p:extLst>
      <p:ext uri="{BB962C8B-B14F-4D97-AF65-F5344CB8AC3E}">
        <p14:creationId xmlns:p14="http://schemas.microsoft.com/office/powerpoint/2010/main" val="353689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2244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C068F76-0034-25C3-8D32-B30875A89AAD}"/>
              </a:ext>
            </a:extLst>
          </p:cNvPr>
          <p:cNvSpPr/>
          <p:nvPr/>
        </p:nvSpPr>
        <p:spPr>
          <a:xfrm>
            <a:off x="2428842" y="4764561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077BEA-0257-E405-B6A7-03FF905AC1CB}"/>
              </a:ext>
            </a:extLst>
          </p:cNvPr>
          <p:cNvGrpSpPr/>
          <p:nvPr/>
        </p:nvGrpSpPr>
        <p:grpSpPr>
          <a:xfrm>
            <a:off x="303141" y="29284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C2E78B42-DCB3-27EC-B474-307FC432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B719CB60-F726-411B-D56E-DCDDA7B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2007F-9DBF-7267-BC28-FB97D5C2CD13}"/>
              </a:ext>
            </a:extLst>
          </p:cNvPr>
          <p:cNvSpPr txBox="1"/>
          <p:nvPr/>
        </p:nvSpPr>
        <p:spPr>
          <a:xfrm>
            <a:off x="-151820" y="232907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アルファ版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7BEEB2-A848-1CC4-7937-41B1801D0DFC}"/>
              </a:ext>
            </a:extLst>
          </p:cNvPr>
          <p:cNvSpPr txBox="1"/>
          <p:nvPr/>
        </p:nvSpPr>
        <p:spPr>
          <a:xfrm>
            <a:off x="3099520" y="43653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敵と海流の実装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 descr="レゴ, ケーキ, 飛ぶ, ブルー が含まれている画像&#10;&#10;自動的に生成された説明">
            <a:extLst>
              <a:ext uri="{FF2B5EF4-FFF2-40B4-BE49-F238E27FC236}">
                <a16:creationId xmlns:a16="http://schemas.microsoft.com/office/drawing/2014/main" id="{5D943A04-DC01-C645-EF1A-3A587B862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494" r="18542" b="20988"/>
          <a:stretch/>
        </p:blipFill>
        <p:spPr>
          <a:xfrm>
            <a:off x="195622" y="2156657"/>
            <a:ext cx="2903898" cy="19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70EAC8-D9AA-A01C-837C-F609107CF3AA}"/>
              </a:ext>
            </a:extLst>
          </p:cNvPr>
          <p:cNvSpPr txBox="1"/>
          <p:nvPr/>
        </p:nvSpPr>
        <p:spPr>
          <a:xfrm>
            <a:off x="-314325" y="1396421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ペンギンを追い詰めるアザラシ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8CFE2D-225C-831E-AEA0-6EB21037B3E1}"/>
              </a:ext>
            </a:extLst>
          </p:cNvPr>
          <p:cNvSpPr txBox="1"/>
          <p:nvPr/>
        </p:nvSpPr>
        <p:spPr>
          <a:xfrm>
            <a:off x="0" y="6239544"/>
            <a:ext cx="7118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流れる氷、変化するステージ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15C300-87BA-2417-500E-1A57E93F5972}"/>
              </a:ext>
            </a:extLst>
          </p:cNvPr>
          <p:cNvSpPr txBox="1"/>
          <p:nvPr/>
        </p:nvSpPr>
        <p:spPr>
          <a:xfrm>
            <a:off x="3180772" y="2156657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プレイヤーを追う敵を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A*(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エースター</a:t>
            </a:r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で実装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72DAB1-0237-C302-1A21-F3FD755CA0D5}"/>
              </a:ext>
            </a:extLst>
          </p:cNvPr>
          <p:cNvSpPr txBox="1"/>
          <p:nvPr/>
        </p:nvSpPr>
        <p:spPr>
          <a:xfrm>
            <a:off x="-52675" y="4250030"/>
            <a:ext cx="443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実は最初は怖かったアザラシ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CCF0A47-DD80-2FFA-EB94-2E905E35BBBC}"/>
              </a:ext>
            </a:extLst>
          </p:cNvPr>
          <p:cNvSpPr/>
          <p:nvPr/>
        </p:nvSpPr>
        <p:spPr>
          <a:xfrm>
            <a:off x="120970" y="4764561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D00EE56C-7EFE-B0E4-8196-E483A1BBCF90}"/>
              </a:ext>
            </a:extLst>
          </p:cNvPr>
          <p:cNvSpPr/>
          <p:nvPr/>
        </p:nvSpPr>
        <p:spPr>
          <a:xfrm>
            <a:off x="1896188" y="4742669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8DE1B0-58F9-DF06-0354-418E86B08599}"/>
              </a:ext>
            </a:extLst>
          </p:cNvPr>
          <p:cNvSpPr txBox="1"/>
          <p:nvPr/>
        </p:nvSpPr>
        <p:spPr>
          <a:xfrm>
            <a:off x="4413668" y="4691286"/>
            <a:ext cx="251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ゲームの雰囲気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と合わないため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モデルを変更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83119D-927E-4977-2C58-E443A5DFC6D4}"/>
              </a:ext>
            </a:extLst>
          </p:cNvPr>
          <p:cNvSpPr txBox="1"/>
          <p:nvPr/>
        </p:nvSpPr>
        <p:spPr>
          <a:xfrm>
            <a:off x="70570" y="6908590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割った氷が流れる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動的にステージが変化するように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3D302-72AD-3C89-0D29-A630CEE7103F}"/>
              </a:ext>
            </a:extLst>
          </p:cNvPr>
          <p:cNvSpPr txBox="1"/>
          <p:nvPr/>
        </p:nvSpPr>
        <p:spPr>
          <a:xfrm>
            <a:off x="3180772" y="3077413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のそのそした動きも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こだわって追求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87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A8BDE-41AD-6E52-9B92-3D4D3CE6BEDA}"/>
              </a:ext>
            </a:extLst>
          </p:cNvPr>
          <p:cNvSpPr txBox="1"/>
          <p:nvPr/>
        </p:nvSpPr>
        <p:spPr>
          <a:xfrm>
            <a:off x="76249" y="1564803"/>
            <a:ext cx="291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5000"/>
                  </a:schemeClr>
                </a:solidFill>
                <a:effectLst>
                  <a:glow rad="127000">
                    <a:schemeClr val="tx1">
                      <a:alpha val="29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青い氷の追加</a:t>
            </a:r>
            <a:endParaRPr kumimoji="1" lang="en-US" altLang="ja-JP" sz="3200" dirty="0">
              <a:solidFill>
                <a:schemeClr val="bg1">
                  <a:alpha val="45000"/>
                </a:schemeClr>
              </a:solidFill>
              <a:effectLst>
                <a:glow rad="127000">
                  <a:schemeClr val="tx1">
                    <a:alpha val="29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368492-192F-B27B-B74B-B593C6A3472F}"/>
              </a:ext>
            </a:extLst>
          </p:cNvPr>
          <p:cNvSpPr txBox="1"/>
          <p:nvPr/>
        </p:nvSpPr>
        <p:spPr>
          <a:xfrm>
            <a:off x="2643583" y="1803220"/>
            <a:ext cx="3202597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例外判定の多さ</a:t>
            </a:r>
            <a:endParaRPr kumimoji="1" lang="en-US" altLang="ja-JP" sz="3200" dirty="0">
              <a:solidFill>
                <a:schemeClr val="bg1">
                  <a:alpha val="44000"/>
                </a:schemeClr>
              </a:solidFill>
              <a:effectLst>
                <a:glow rad="127000">
                  <a:schemeClr val="tx1">
                    <a:alpha val="28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D557F9-F57B-56FD-EEA1-C89A4F0F2814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2CCFBF1F-F5E3-2779-A2D5-0D298EA99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2F1C7C52-59DE-85CA-1DC9-CBCB421E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B2429-64DA-65CA-34FF-80ADA46328EF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00662-16E5-1FC9-CBB7-6F064D525ED8}"/>
              </a:ext>
            </a:extLst>
          </p:cNvPr>
          <p:cNvSpPr txBox="1"/>
          <p:nvPr/>
        </p:nvSpPr>
        <p:spPr>
          <a:xfrm>
            <a:off x="2764895" y="366991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アルゴリズム修正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8B648E-DF33-1C7A-3D16-153A9CD61E12}"/>
              </a:ext>
            </a:extLst>
          </p:cNvPr>
          <p:cNvSpPr txBox="1"/>
          <p:nvPr/>
        </p:nvSpPr>
        <p:spPr>
          <a:xfrm>
            <a:off x="128952" y="957802"/>
            <a:ext cx="676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氷のアルゴリズム、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問題が多発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46DA4E-91E0-F6B9-8B0D-5D6B22CB50F7}"/>
              </a:ext>
            </a:extLst>
          </p:cNvPr>
          <p:cNvSpPr txBox="1"/>
          <p:nvPr/>
        </p:nvSpPr>
        <p:spPr>
          <a:xfrm>
            <a:off x="392948" y="2316378"/>
            <a:ext cx="607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解決した修正内容とは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FB4EB3-BF18-A985-DB5F-DC098C74FD99}"/>
              </a:ext>
            </a:extLst>
          </p:cNvPr>
          <p:cNvSpPr txBox="1"/>
          <p:nvPr/>
        </p:nvSpPr>
        <p:spPr>
          <a:xfrm>
            <a:off x="5502345" y="1773620"/>
            <a:ext cx="1697575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kumimoji="1" lang="en-US" altLang="ja-JP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pic>
        <p:nvPicPr>
          <p:cNvPr id="14" name="図 1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191E9C9F-CDCA-9C48-B80D-7DFDDB75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" y="3188297"/>
            <a:ext cx="2046271" cy="15528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9F2D3A-EEB2-8DFC-A41B-14CFCC94E713}"/>
              </a:ext>
            </a:extLst>
          </p:cNvPr>
          <p:cNvSpPr txBox="1"/>
          <p:nvPr/>
        </p:nvSpPr>
        <p:spPr>
          <a:xfrm>
            <a:off x="0" y="4741109"/>
            <a:ext cx="251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プロトタイプ版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DE682B-ED52-87F0-1262-3739AE2DAEDA}"/>
              </a:ext>
            </a:extLst>
          </p:cNvPr>
          <p:cNvSpPr txBox="1"/>
          <p:nvPr/>
        </p:nvSpPr>
        <p:spPr>
          <a:xfrm>
            <a:off x="2334153" y="3087541"/>
            <a:ext cx="452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つっついた氷スタート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でのフラグ立て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5088DE-A7B9-27D3-FF98-5CF47D0671AE}"/>
              </a:ext>
            </a:extLst>
          </p:cNvPr>
          <p:cNvSpPr txBox="1"/>
          <p:nvPr/>
        </p:nvSpPr>
        <p:spPr>
          <a:xfrm>
            <a:off x="2334153" y="4258146"/>
            <a:ext cx="452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これだと行き詰った</a:t>
            </a:r>
            <a:r>
              <a:rPr kumimoji="1" lang="en-US" altLang="ja-JP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46B26F-4599-455F-1404-DF946A6966DA}"/>
              </a:ext>
            </a:extLst>
          </p:cNvPr>
          <p:cNvSpPr txBox="1"/>
          <p:nvPr/>
        </p:nvSpPr>
        <p:spPr>
          <a:xfrm>
            <a:off x="76249" y="5111311"/>
            <a:ext cx="7039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壊れない氷基準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に変更！</a:t>
            </a:r>
            <a:endParaRPr kumimoji="1" lang="en-US" altLang="ja-JP" sz="4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20AAE8-3945-87BF-B05B-B9AE84BD0EE7}"/>
              </a:ext>
            </a:extLst>
          </p:cNvPr>
          <p:cNvSpPr txBox="1"/>
          <p:nvPr/>
        </p:nvSpPr>
        <p:spPr>
          <a:xfrm>
            <a:off x="153360" y="5882020"/>
            <a:ext cx="67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からフラグを立てていく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D6C576B-C710-7D02-ED99-4AF2E803870C}"/>
              </a:ext>
            </a:extLst>
          </p:cNvPr>
          <p:cNvSpPr txBox="1"/>
          <p:nvPr/>
        </p:nvSpPr>
        <p:spPr>
          <a:xfrm>
            <a:off x="2660938" y="6550888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フラグ立てを中止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4397C03-3A02-9511-B73B-763DCF0C2887}"/>
              </a:ext>
            </a:extLst>
          </p:cNvPr>
          <p:cNvSpPr txBox="1"/>
          <p:nvPr/>
        </p:nvSpPr>
        <p:spPr>
          <a:xfrm>
            <a:off x="2648613" y="7768013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フラグの立ってない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氷を流す</a:t>
            </a:r>
            <a:endParaRPr kumimoji="1"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97CFCCD-76CD-6088-1602-C950ED0398DA}"/>
              </a:ext>
            </a:extLst>
          </p:cNvPr>
          <p:cNvSpPr txBox="1"/>
          <p:nvPr/>
        </p:nvSpPr>
        <p:spPr>
          <a:xfrm>
            <a:off x="-51591" y="9073553"/>
            <a:ext cx="696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より分かりやすく拡張性のある処理となる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82944121-FEBA-514B-9D7E-D530DDD79F1D}"/>
              </a:ext>
            </a:extLst>
          </p:cNvPr>
          <p:cNvGrpSpPr/>
          <p:nvPr/>
        </p:nvGrpSpPr>
        <p:grpSpPr>
          <a:xfrm>
            <a:off x="260277" y="6637662"/>
            <a:ext cx="2254625" cy="2343740"/>
            <a:chOff x="160629" y="6378806"/>
            <a:chExt cx="2406595" cy="250171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B218216-974A-DDE4-CEBD-552F459B3CC2}"/>
                </a:ext>
              </a:extLst>
            </p:cNvPr>
            <p:cNvGrpSpPr/>
            <p:nvPr/>
          </p:nvGrpSpPr>
          <p:grpSpPr>
            <a:xfrm>
              <a:off x="160629" y="6378806"/>
              <a:ext cx="2406595" cy="2381394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六角形 34">
                <a:extLst>
                  <a:ext uri="{FF2B5EF4-FFF2-40B4-BE49-F238E27FC236}">
                    <a16:creationId xmlns:a16="http://schemas.microsoft.com/office/drawing/2014/main" id="{1741894E-5F7F-4CED-1E1B-DBBE1AF9E4C4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六角形 35">
                <a:extLst>
                  <a:ext uri="{FF2B5EF4-FFF2-40B4-BE49-F238E27FC236}">
                    <a16:creationId xmlns:a16="http://schemas.microsoft.com/office/drawing/2014/main" id="{7FD012A7-A7A0-D44D-40B6-DDA2B95C0B2B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六角形 36">
                <a:extLst>
                  <a:ext uri="{FF2B5EF4-FFF2-40B4-BE49-F238E27FC236}">
                    <a16:creationId xmlns:a16="http://schemas.microsoft.com/office/drawing/2014/main" id="{37B5688C-509B-299D-CDC1-DC20BF01392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六角形 37">
                <a:extLst>
                  <a:ext uri="{FF2B5EF4-FFF2-40B4-BE49-F238E27FC236}">
                    <a16:creationId xmlns:a16="http://schemas.microsoft.com/office/drawing/2014/main" id="{A733F45F-B0E1-13EE-7258-C8C0AF542B4F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六角形 38">
                <a:extLst>
                  <a:ext uri="{FF2B5EF4-FFF2-40B4-BE49-F238E27FC236}">
                    <a16:creationId xmlns:a16="http://schemas.microsoft.com/office/drawing/2014/main" id="{41B468A4-F117-F77A-3D4F-5029FF0D5EEF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六角形 40">
                <a:extLst>
                  <a:ext uri="{FF2B5EF4-FFF2-40B4-BE49-F238E27FC236}">
                    <a16:creationId xmlns:a16="http://schemas.microsoft.com/office/drawing/2014/main" id="{2FC20EEF-383E-03E4-5944-C57A51E91D99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六角形 41">
                <a:extLst>
                  <a:ext uri="{FF2B5EF4-FFF2-40B4-BE49-F238E27FC236}">
                    <a16:creationId xmlns:a16="http://schemas.microsoft.com/office/drawing/2014/main" id="{AEF5E01A-7A03-AD15-E8BB-82C5987A806C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六角形 42">
                <a:extLst>
                  <a:ext uri="{FF2B5EF4-FFF2-40B4-BE49-F238E27FC236}">
                    <a16:creationId xmlns:a16="http://schemas.microsoft.com/office/drawing/2014/main" id="{E34380BD-C212-6E31-106B-C9E8E262CA2E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六角形 43">
                <a:extLst>
                  <a:ext uri="{FF2B5EF4-FFF2-40B4-BE49-F238E27FC236}">
                    <a16:creationId xmlns:a16="http://schemas.microsoft.com/office/drawing/2014/main" id="{DE721801-8045-3E7B-DDE3-4AB44B4CD78D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六角形 44">
                <a:extLst>
                  <a:ext uri="{FF2B5EF4-FFF2-40B4-BE49-F238E27FC236}">
                    <a16:creationId xmlns:a16="http://schemas.microsoft.com/office/drawing/2014/main" id="{20B9BFAB-0EDA-B55A-A260-AC53FCB55C80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六角形 45">
                <a:extLst>
                  <a:ext uri="{FF2B5EF4-FFF2-40B4-BE49-F238E27FC236}">
                    <a16:creationId xmlns:a16="http://schemas.microsoft.com/office/drawing/2014/main" id="{9C01108D-4A90-2491-103E-562843A01A24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C8C6DC8F-A9E2-40C2-6C52-BFB0C8CB5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34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268E45F-5E1E-5C2E-63BD-EE437F7FA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8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38A748A2-F165-34C7-7BE3-ACB88D094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48" y="6652260"/>
              <a:ext cx="248329" cy="54102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100644E-08F4-972C-A8DA-C1673B686B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" y="7174672"/>
              <a:ext cx="318608" cy="383529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A40BB73-6C25-6C7E-4E59-0CFD9DFEEB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76" y="6677830"/>
              <a:ext cx="279306" cy="477352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3068BCB-E334-C55C-CF3A-CC59FECD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78" y="7156714"/>
              <a:ext cx="279306" cy="44630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662AA586-8B5D-2C8A-9B00-3EFADFCF2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976" y="7606784"/>
              <a:ext cx="128277" cy="176001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&quot;禁止&quot;マーク 66">
              <a:extLst>
                <a:ext uri="{FF2B5EF4-FFF2-40B4-BE49-F238E27FC236}">
                  <a16:creationId xmlns:a16="http://schemas.microsoft.com/office/drawing/2014/main" id="{F4CF0BC6-D8CF-E74A-31FE-3F5A531B101F}"/>
                </a:ext>
              </a:extLst>
            </p:cNvPr>
            <p:cNvSpPr/>
            <p:nvPr/>
          </p:nvSpPr>
          <p:spPr>
            <a:xfrm>
              <a:off x="1847913" y="7783346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0ED715DD-545A-46A1-C778-76A95EB7925D}"/>
                </a:ext>
              </a:extLst>
            </p:cNvPr>
            <p:cNvSpPr/>
            <p:nvPr/>
          </p:nvSpPr>
          <p:spPr>
            <a:xfrm>
              <a:off x="588666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1D1F71FD-55D5-1DD9-7B18-36B381966046}"/>
                </a:ext>
              </a:extLst>
            </p:cNvPr>
            <p:cNvSpPr/>
            <p:nvPr/>
          </p:nvSpPr>
          <p:spPr>
            <a:xfrm>
              <a:off x="1121492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2D6DD383-CA87-A0D5-A727-54C7F5FC6E69}"/>
                </a:ext>
              </a:extLst>
            </p:cNvPr>
            <p:cNvSpPr/>
            <p:nvPr/>
          </p:nvSpPr>
          <p:spPr>
            <a:xfrm>
              <a:off x="1658091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: 塗りつぶしなし 70">
              <a:extLst>
                <a:ext uri="{FF2B5EF4-FFF2-40B4-BE49-F238E27FC236}">
                  <a16:creationId xmlns:a16="http://schemas.microsoft.com/office/drawing/2014/main" id="{DBE9D5AE-1244-8A37-8E03-FD244C3AACFE}"/>
                </a:ext>
              </a:extLst>
            </p:cNvPr>
            <p:cNvSpPr/>
            <p:nvPr/>
          </p:nvSpPr>
          <p:spPr>
            <a:xfrm>
              <a:off x="195369" y="8067550"/>
              <a:ext cx="2080912" cy="812973"/>
            </a:xfrm>
            <a:prstGeom prst="donut">
              <a:avLst>
                <a:gd name="adj" fmla="val 66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3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24305077-5C31-4356-8A6A-96321782C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22" y="134065"/>
            <a:ext cx="3191567" cy="185028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-7203752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32CFE2-445D-4C41-A676-DD0E62516094}"/>
              </a:ext>
            </a:extLst>
          </p:cNvPr>
          <p:cNvSpPr txBox="1"/>
          <p:nvPr/>
        </p:nvSpPr>
        <p:spPr>
          <a:xfrm>
            <a:off x="-4265818" y="220020"/>
            <a:ext cx="331820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/>
              <a:t>β</a:t>
            </a:r>
            <a:r>
              <a:rPr kumimoji="1" lang="ja-JP" altLang="en-US" sz="8000" b="1" dirty="0"/>
              <a:t>版</a:t>
            </a:r>
            <a:endParaRPr kumimoji="1" lang="en-US" altLang="ja-JP" sz="8000" b="1" dirty="0"/>
          </a:p>
          <a:p>
            <a:pPr algn="ctr"/>
            <a:endParaRPr kumimoji="1" lang="ja-JP" altLang="en-US" sz="3800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CF460636-C441-4581-A2BC-883204DC7410}"/>
              </a:ext>
            </a:extLst>
          </p:cNvPr>
          <p:cNvSpPr/>
          <p:nvPr/>
        </p:nvSpPr>
        <p:spPr>
          <a:xfrm>
            <a:off x="2054682" y="4676794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4D34FC0-5822-4217-B4D1-E844939A2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73" r="64457" b="36522"/>
          <a:stretch/>
        </p:blipFill>
        <p:spPr>
          <a:xfrm>
            <a:off x="83632" y="4467554"/>
            <a:ext cx="1636831" cy="139378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6AC0EE8-9F2A-4A85-B7A6-6F0FB1B2AD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0235" r="24966" b="33488"/>
          <a:stretch/>
        </p:blipFill>
        <p:spPr>
          <a:xfrm>
            <a:off x="3270424" y="4459668"/>
            <a:ext cx="3382199" cy="1626700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267A8AD0-DA5A-4215-949B-14D8004F2FB4}"/>
              </a:ext>
            </a:extLst>
          </p:cNvPr>
          <p:cNvSpPr/>
          <p:nvPr/>
        </p:nvSpPr>
        <p:spPr>
          <a:xfrm rot="15127436">
            <a:off x="3592607" y="5458505"/>
            <a:ext cx="781213" cy="426577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DF8A937-27ED-41B4-AD71-5FB1F5560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1" y="2619122"/>
            <a:ext cx="2707266" cy="145515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6811DEEC-1EDD-4C0F-943C-D2B185B790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r="16784"/>
          <a:stretch/>
        </p:blipFill>
        <p:spPr>
          <a:xfrm>
            <a:off x="78398" y="1552552"/>
            <a:ext cx="2406793" cy="1811554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76A93ED-253F-427A-B3D4-2884671FB2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0146" l="8346" r="96647">
                        <a14:foregroundMark x1="10805" y1="28762" x2="8420" y2="28762"/>
                        <a14:foregroundMark x1="87630" y1="36485" x2="93145" y2="39814"/>
                        <a14:foregroundMark x1="96647" y1="41278" x2="96647" y2="41278"/>
                        <a14:foregroundMark x1="23472" y1="90146" x2="23472" y2="90146"/>
                        <a14:backgroundMark x1="27869" y1="26498" x2="34054" y2="32756"/>
                        <a14:backgroundMark x1="62295" y1="31292" x2="55142" y2="40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87">
            <a:off x="4514639" y="3938358"/>
            <a:ext cx="2373935" cy="1328484"/>
          </a:xfrm>
          <a:prstGeom prst="rect">
            <a:avLst/>
          </a:prstGeom>
          <a:effectLst>
            <a:glow rad="63500">
              <a:srgbClr val="00B050"/>
            </a:glo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68EC820-C826-4FB8-8DB3-DD3EFADAEA44}"/>
              </a:ext>
            </a:extLst>
          </p:cNvPr>
          <p:cNvSpPr txBox="1"/>
          <p:nvPr/>
        </p:nvSpPr>
        <p:spPr>
          <a:xfrm>
            <a:off x="1026189" y="1783189"/>
            <a:ext cx="5262979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マルチプレイ実装！</a:t>
            </a:r>
            <a:endParaRPr kumimoji="1" lang="ja-JP" altLang="en-US" sz="44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270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281395-B6F1-48A0-B4BC-767B557C4129}"/>
              </a:ext>
            </a:extLst>
          </p:cNvPr>
          <p:cNvSpPr txBox="1"/>
          <p:nvPr/>
        </p:nvSpPr>
        <p:spPr>
          <a:xfrm>
            <a:off x="90846" y="4002670"/>
            <a:ext cx="4801314" cy="707886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143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海流の向きの伝え方</a:t>
            </a:r>
            <a:endParaRPr kumimoji="1" lang="ja-JP" altLang="en-US" sz="4000" dirty="0">
              <a:ln w="6600">
                <a:noFill/>
                <a:prstDash val="solid"/>
              </a:ln>
              <a:solidFill>
                <a:srgbClr val="FF0000"/>
              </a:solidFill>
              <a:effectLst>
                <a:glow rad="1143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6DCDC75-5079-4AF5-92C1-C32CD775EBF8}"/>
              </a:ext>
            </a:extLst>
          </p:cNvPr>
          <p:cNvSpPr txBox="1"/>
          <p:nvPr/>
        </p:nvSpPr>
        <p:spPr>
          <a:xfrm>
            <a:off x="59385" y="6114384"/>
            <a:ext cx="290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最初は回転する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だけの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シンプルな</a:t>
            </a:r>
            <a:r>
              <a:rPr kumimoji="1" lang="en-US" altLang="ja-JP" sz="24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endParaRPr kumimoji="1" lang="en-US" altLang="ja-JP" sz="2400" dirty="0">
              <a:ln>
                <a:solidFill>
                  <a:srgbClr val="FFFF00"/>
                </a:solidFill>
              </a:ln>
              <a:solidFill>
                <a:srgbClr val="FFC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A24338E-84CD-4D59-AE4E-B8786B54C87A}"/>
              </a:ext>
            </a:extLst>
          </p:cNvPr>
          <p:cNvSpPr txBox="1"/>
          <p:nvPr/>
        </p:nvSpPr>
        <p:spPr>
          <a:xfrm>
            <a:off x="3465939" y="6102553"/>
            <a:ext cx="286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アホウドリ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波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を実装して流れている海流を更に分かりやすく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697F2E7-A669-4ACF-9655-0E20A9C5A7D2}"/>
              </a:ext>
            </a:extLst>
          </p:cNvPr>
          <p:cNvSpPr txBox="1"/>
          <p:nvPr/>
        </p:nvSpPr>
        <p:spPr>
          <a:xfrm>
            <a:off x="4340785" y="2648213"/>
            <a:ext cx="2602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まだまだバグだらけだったが勝敗や引き分けなどのゲームループは完成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7398AB58-5B4B-49B3-9133-8BDEE0AF11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t="-1811" r="29486" b="31179"/>
          <a:stretch/>
        </p:blipFill>
        <p:spPr>
          <a:xfrm>
            <a:off x="162029" y="7478384"/>
            <a:ext cx="2759236" cy="2138840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6274D2A-05D7-4805-8BB3-F2FB54DE302F}"/>
              </a:ext>
            </a:extLst>
          </p:cNvPr>
          <p:cNvSpPr txBox="1"/>
          <p:nvPr/>
        </p:nvSpPr>
        <p:spPr>
          <a:xfrm>
            <a:off x="3462286" y="7272596"/>
            <a:ext cx="27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魚影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どこから敵が来るか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8017B27-D59E-4A99-A5A6-A28F936708C0}"/>
              </a:ext>
            </a:extLst>
          </p:cNvPr>
          <p:cNvSpPr txBox="1"/>
          <p:nvPr/>
        </p:nvSpPr>
        <p:spPr>
          <a:xfrm>
            <a:off x="-19350" y="7272596"/>
            <a:ext cx="2441694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敵の動き</a:t>
            </a:r>
            <a:endParaRPr kumimoji="1" lang="ja-JP" altLang="en-US" sz="4400" dirty="0">
              <a:ln w="6600">
                <a:noFill/>
                <a:prstDash val="solid"/>
              </a:ln>
              <a:solidFill>
                <a:srgbClr val="FFFF00"/>
              </a:solidFill>
              <a:effectLst>
                <a:glow rad="101600">
                  <a:schemeClr val="bg1"/>
                </a:glow>
                <a:outerShdw dist="38100" dir="2700000" algn="tl" rotWithShape="0">
                  <a:schemeClr val="accent2"/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0EB0CA8-99AA-4C29-A91E-8ABDC4B6A2E1}"/>
              </a:ext>
            </a:extLst>
          </p:cNvPr>
          <p:cNvSpPr/>
          <p:nvPr/>
        </p:nvSpPr>
        <p:spPr>
          <a:xfrm rot="15127436">
            <a:off x="411410" y="5584711"/>
            <a:ext cx="620420" cy="382529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F64EA613-FBF1-4F8C-A71A-EF7619E69B37}"/>
              </a:ext>
            </a:extLst>
          </p:cNvPr>
          <p:cNvSpPr/>
          <p:nvPr/>
        </p:nvSpPr>
        <p:spPr>
          <a:xfrm rot="8693718">
            <a:off x="2533096" y="7636463"/>
            <a:ext cx="887082" cy="427031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8E95B23A-4896-4D6E-A04C-408A709A3A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15432" r="24967" b="33488"/>
          <a:stretch/>
        </p:blipFill>
        <p:spPr>
          <a:xfrm>
            <a:off x="4090350" y="8368719"/>
            <a:ext cx="2222548" cy="1505083"/>
          </a:xfrm>
          <a:prstGeom prst="rect">
            <a:avLst/>
          </a:prstGeom>
        </p:spPr>
      </p:pic>
      <p:sp>
        <p:nvSpPr>
          <p:cNvPr id="54" name="矢印: 右 53">
            <a:extLst>
              <a:ext uri="{FF2B5EF4-FFF2-40B4-BE49-F238E27FC236}">
                <a16:creationId xmlns:a16="http://schemas.microsoft.com/office/drawing/2014/main" id="{01DF7D37-512C-456E-BE76-6925D46EF17F}"/>
              </a:ext>
            </a:extLst>
          </p:cNvPr>
          <p:cNvSpPr/>
          <p:nvPr/>
        </p:nvSpPr>
        <p:spPr>
          <a:xfrm>
            <a:off x="3056765" y="8586030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D9CD971-D440-4408-99F0-BDD212239C53}"/>
              </a:ext>
            </a:extLst>
          </p:cNvPr>
          <p:cNvSpPr txBox="1"/>
          <p:nvPr/>
        </p:nvSpPr>
        <p:spPr>
          <a:xfrm>
            <a:off x="2719890" y="59312"/>
            <a:ext cx="314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6600">
                  <a:noFill/>
                  <a:prstDash val="solid"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ロビー画面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E8FEFE7-AE0C-4B4F-A9CE-63754FC70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84">
            <a:off x="5056598" y="7164626"/>
            <a:ext cx="2345520" cy="2003201"/>
          </a:xfrm>
          <a:prstGeom prst="rect">
            <a:avLst/>
          </a:prstGeom>
          <a:effectLst>
            <a:glow rad="38100">
              <a:srgbClr val="00B0F0"/>
            </a:glow>
          </a:effec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E271C20-4B7F-4ECE-9263-904624FBF265}"/>
              </a:ext>
            </a:extLst>
          </p:cNvPr>
          <p:cNvGrpSpPr/>
          <p:nvPr/>
        </p:nvGrpSpPr>
        <p:grpSpPr>
          <a:xfrm>
            <a:off x="-33163" y="204000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2" name="図 31" descr="図形&#10;&#10;自動的に生成された説明">
              <a:extLst>
                <a:ext uri="{FF2B5EF4-FFF2-40B4-BE49-F238E27FC236}">
                  <a16:creationId xmlns:a16="http://schemas.microsoft.com/office/drawing/2014/main" id="{E6C55FBF-22C0-4438-A634-6CF03829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34" name="図 33" descr="図形&#10;&#10;自動的に生成された説明">
              <a:extLst>
                <a:ext uri="{FF2B5EF4-FFF2-40B4-BE49-F238E27FC236}">
                  <a16:creationId xmlns:a16="http://schemas.microsoft.com/office/drawing/2014/main" id="{0BED50B9-1BFC-4FE5-B587-8B9FE5F1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DCB6FD-F89D-41FB-B005-2473CBF548E4}"/>
              </a:ext>
            </a:extLst>
          </p:cNvPr>
          <p:cNvSpPr txBox="1"/>
          <p:nvPr/>
        </p:nvSpPr>
        <p:spPr>
          <a:xfrm>
            <a:off x="305584" y="407623"/>
            <a:ext cx="2284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975</Words>
  <Application>Microsoft Office PowerPoint</Application>
  <PresentationFormat>A4 210 x 297 mm</PresentationFormat>
  <Paragraphs>147</Paragraphs>
  <Slides>12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3" baseType="lpstr">
      <vt:lpstr>851チカラヅヨク-かなA</vt:lpstr>
      <vt:lpstr>851チカラヅヨク-かなB</vt:lpstr>
      <vt:lpstr>HGP創英角ｺﾞｼｯｸUB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22</cp:revision>
  <dcterms:created xsi:type="dcterms:W3CDTF">2025-02-03T00:23:10Z</dcterms:created>
  <dcterms:modified xsi:type="dcterms:W3CDTF">2025-02-05T01:04:44Z</dcterms:modified>
</cp:coreProperties>
</file>